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2" r:id="rId2"/>
    <p:sldMasterId id="2147483712" r:id="rId3"/>
    <p:sldMasterId id="2147483752" r:id="rId4"/>
    <p:sldMasterId id="2147483772" r:id="rId5"/>
    <p:sldMasterId id="2147483789" r:id="rId6"/>
  </p:sldMasterIdLst>
  <p:notesMasterIdLst>
    <p:notesMasterId r:id="rId17"/>
  </p:notesMasterIdLst>
  <p:sldIdLst>
    <p:sldId id="274" r:id="rId7"/>
    <p:sldId id="268" r:id="rId8"/>
    <p:sldId id="259" r:id="rId9"/>
    <p:sldId id="276" r:id="rId10"/>
    <p:sldId id="275" r:id="rId11"/>
    <p:sldId id="271" r:id="rId12"/>
    <p:sldId id="279" r:id="rId13"/>
    <p:sldId id="267" r:id="rId14"/>
    <p:sldId id="272" r:id="rId15"/>
    <p:sldId id="273" r:id="rId16"/>
  </p:sldIdLst>
  <p:sldSz cx="9144000" cy="6859588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B34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16" y="72"/>
      </p:cViewPr>
      <p:guideLst>
        <p:guide orient="horz" pos="216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85A9F-0F8F-4F7A-A678-1ABE736A2F24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C49E1-9ABD-48CF-9599-1C7CCFCE8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419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18AF1-EC64-417C-8C72-3FD2D4B387B7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895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919"/>
            <a:ext cx="7772400" cy="147036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7100"/>
            <a:ext cx="6400800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922"/>
            <a:ext cx="7772400" cy="13623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7407"/>
            <a:ext cx="7772400" cy="150053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593"/>
            <a:ext cx="4038600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593"/>
            <a:ext cx="4038600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490"/>
            <a:ext cx="4040188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5399"/>
            <a:ext cx="4040188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490"/>
            <a:ext cx="4041775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5399"/>
            <a:ext cx="4041775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133"/>
            <a:ext cx="3008313" cy="11623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14"/>
            <a:ext cx="5111750" cy="58544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455"/>
            <a:ext cx="3008313" cy="4692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1712"/>
            <a:ext cx="5486400" cy="5668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937"/>
            <a:ext cx="5486400" cy="41157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8602"/>
            <a:ext cx="5486400" cy="8050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702"/>
            <a:ext cx="2057400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702"/>
            <a:ext cx="6019800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ово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23"/>
            <a:ext cx="7715200" cy="4681603"/>
          </a:xfrm>
        </p:spPr>
        <p:txBody>
          <a:bodyPr/>
          <a:lstStyle>
            <a:lvl1pPr>
              <a:lnSpc>
                <a:spcPct val="150000"/>
              </a:lnSpc>
              <a:spcBef>
                <a:spcPts val="1356"/>
              </a:spcBef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7517133F-6484-4A9B-B981-AAB77F94139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1830983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пы булитов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23"/>
            <a:ext cx="7715200" cy="468160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Типы </a:t>
            </a:r>
            <a:r>
              <a:rPr lang="ru-RU" dirty="0" err="1"/>
              <a:t>булитов</a:t>
            </a:r>
            <a:endParaRPr lang="ru-RU" dirty="0"/>
          </a:p>
          <a:p>
            <a:pPr lvl="1"/>
            <a:r>
              <a:rPr lang="ru-RU" dirty="0"/>
              <a:t>Первый уровень</a:t>
            </a:r>
          </a:p>
          <a:p>
            <a:pPr lvl="2"/>
            <a:r>
              <a:rPr lang="ru-RU" dirty="0"/>
              <a:t>Второй уровень</a:t>
            </a:r>
          </a:p>
          <a:p>
            <a:pPr lvl="3"/>
            <a:r>
              <a:rPr lang="ru-RU" dirty="0"/>
              <a:t>Третий уровень</a:t>
            </a:r>
          </a:p>
          <a:p>
            <a:pPr lvl="4"/>
            <a:r>
              <a:rPr lang="ru-RU" dirty="0"/>
              <a:t>Четвертый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FFC5FFCB-E696-4452-8A68-E1B598A88E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298325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203848" y="2895769"/>
            <a:ext cx="4032448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203848" y="4510164"/>
            <a:ext cx="4032448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95" y="476782"/>
            <a:ext cx="3590921" cy="1005691"/>
          </a:xfrm>
          <a:prstGeom prst="rect">
            <a:avLst/>
          </a:prstGeom>
        </p:spPr>
      </p:pic>
      <p:sp>
        <p:nvSpPr>
          <p:cNvPr id="22" name="Объект 2"/>
          <p:cNvSpPr>
            <a:spLocks noGrp="1"/>
          </p:cNvSpPr>
          <p:nvPr>
            <p:ph idx="13" hasCustomPrompt="1"/>
          </p:nvPr>
        </p:nvSpPr>
        <p:spPr>
          <a:xfrm>
            <a:off x="3203848" y="6238757"/>
            <a:ext cx="4032448" cy="288099"/>
          </a:xfrm>
        </p:spPr>
        <p:txBody>
          <a:bodyPr/>
          <a:lstStyle>
            <a:lvl1pPr marL="0" marR="0" indent="0" algn="l" defTabSz="688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3268394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/>
          <p:cNvSpPr/>
          <p:nvPr userDrawn="1"/>
        </p:nvSpPr>
        <p:spPr>
          <a:xfrm>
            <a:off x="3890092" y="21"/>
            <a:ext cx="5253925" cy="6859587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3925" h="6857999">
                <a:moveTo>
                  <a:pt x="294467" y="0"/>
                </a:moveTo>
                <a:lnTo>
                  <a:pt x="5253925" y="0"/>
                </a:lnTo>
                <a:lnTo>
                  <a:pt x="5253925" y="6857999"/>
                </a:lnTo>
                <a:lnTo>
                  <a:pt x="0" y="6857999"/>
                </a:lnTo>
                <a:lnTo>
                  <a:pt x="1108128" y="2069023"/>
                </a:lnTo>
                <a:lnTo>
                  <a:pt x="294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49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63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34" y="5158386"/>
            <a:ext cx="3590921" cy="1005691"/>
          </a:xfrm>
          <a:prstGeom prst="rect">
            <a:avLst/>
          </a:prstGeom>
        </p:spPr>
      </p:pic>
      <p:sp>
        <p:nvSpPr>
          <p:cNvPr id="14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27"/>
            <a:ext cx="2304256" cy="288099"/>
          </a:xfrm>
        </p:spPr>
        <p:txBody>
          <a:bodyPr/>
          <a:lstStyle>
            <a:lvl1pPr marL="0" marR="0" indent="0" algn="l" defTabSz="688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3952166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лайд-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 userDrawn="1"/>
        </p:nvSpPr>
        <p:spPr>
          <a:xfrm>
            <a:off x="-10260" y="550646"/>
            <a:ext cx="7678604" cy="5754224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4207789 w 9167247"/>
              <a:gd name="connsiteY0" fmla="*/ 0 h 6857999"/>
              <a:gd name="connsiteX1" fmla="*/ 0 w 9167247"/>
              <a:gd name="connsiteY1" fmla="*/ 0 h 6857999"/>
              <a:gd name="connsiteX2" fmla="*/ 9167247 w 9167247"/>
              <a:gd name="connsiteY2" fmla="*/ 6857999 h 6857999"/>
              <a:gd name="connsiteX3" fmla="*/ 3913322 w 9167247"/>
              <a:gd name="connsiteY3" fmla="*/ 6857999 h 6857999"/>
              <a:gd name="connsiteX4" fmla="*/ 5021450 w 9167247"/>
              <a:gd name="connsiteY4" fmla="*/ 2069023 h 6857999"/>
              <a:gd name="connsiteX5" fmla="*/ 4207789 w 9167247"/>
              <a:gd name="connsiteY5" fmla="*/ 0 h 6857999"/>
              <a:gd name="connsiteX0" fmla="*/ 4207789 w 5021450"/>
              <a:gd name="connsiteY0" fmla="*/ 0 h 6873497"/>
              <a:gd name="connsiteX1" fmla="*/ 0 w 5021450"/>
              <a:gd name="connsiteY1" fmla="*/ 0 h 6873497"/>
              <a:gd name="connsiteX2" fmla="*/ 15498 w 5021450"/>
              <a:gd name="connsiteY2" fmla="*/ 6873497 h 6873497"/>
              <a:gd name="connsiteX3" fmla="*/ 3913322 w 5021450"/>
              <a:gd name="connsiteY3" fmla="*/ 6857999 h 6873497"/>
              <a:gd name="connsiteX4" fmla="*/ 5021450 w 5021450"/>
              <a:gd name="connsiteY4" fmla="*/ 2069023 h 6873497"/>
              <a:gd name="connsiteX5" fmla="*/ 4207789 w 5021450"/>
              <a:gd name="connsiteY5" fmla="*/ 0 h 6873497"/>
              <a:gd name="connsiteX0" fmla="*/ 7722556 w 8536217"/>
              <a:gd name="connsiteY0" fmla="*/ 0 h 6873497"/>
              <a:gd name="connsiteX1" fmla="*/ 0 w 8536217"/>
              <a:gd name="connsiteY1" fmla="*/ 9246 h 6873497"/>
              <a:gd name="connsiteX2" fmla="*/ 3530265 w 8536217"/>
              <a:gd name="connsiteY2" fmla="*/ 6873497 h 6873497"/>
              <a:gd name="connsiteX3" fmla="*/ 7428089 w 8536217"/>
              <a:gd name="connsiteY3" fmla="*/ 6857999 h 6873497"/>
              <a:gd name="connsiteX4" fmla="*/ 8536217 w 8536217"/>
              <a:gd name="connsiteY4" fmla="*/ 2069023 h 6873497"/>
              <a:gd name="connsiteX5" fmla="*/ 7722556 w 8536217"/>
              <a:gd name="connsiteY5" fmla="*/ 0 h 6873497"/>
              <a:gd name="connsiteX0" fmla="*/ 7722556 w 8536217"/>
              <a:gd name="connsiteY0" fmla="*/ 0 h 6864251"/>
              <a:gd name="connsiteX1" fmla="*/ 0 w 8536217"/>
              <a:gd name="connsiteY1" fmla="*/ 9246 h 6864251"/>
              <a:gd name="connsiteX2" fmla="*/ 6416 w 8536217"/>
              <a:gd name="connsiteY2" fmla="*/ 6864251 h 6864251"/>
              <a:gd name="connsiteX3" fmla="*/ 7428089 w 8536217"/>
              <a:gd name="connsiteY3" fmla="*/ 6857999 h 6864251"/>
              <a:gd name="connsiteX4" fmla="*/ 8536217 w 8536217"/>
              <a:gd name="connsiteY4" fmla="*/ 2069023 h 6864251"/>
              <a:gd name="connsiteX5" fmla="*/ 7722556 w 8536217"/>
              <a:gd name="connsiteY5" fmla="*/ 0 h 6864251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36513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73498"/>
              <a:gd name="connsiteX1" fmla="*/ 0 w 8536217"/>
              <a:gd name="connsiteY1" fmla="*/ 9246 h 6873498"/>
              <a:gd name="connsiteX2" fmla="*/ 15497 w 8536217"/>
              <a:gd name="connsiteY2" fmla="*/ 6873498 h 6873498"/>
              <a:gd name="connsiteX3" fmla="*/ 7428089 w 8536217"/>
              <a:gd name="connsiteY3" fmla="*/ 6857999 h 6873498"/>
              <a:gd name="connsiteX4" fmla="*/ 8536217 w 8536217"/>
              <a:gd name="connsiteY4" fmla="*/ 2069023 h 6873498"/>
              <a:gd name="connsiteX5" fmla="*/ 7722556 w 8536217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478682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6413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64252"/>
              <a:gd name="connsiteX1" fmla="*/ 0 w 8999402"/>
              <a:gd name="connsiteY1" fmla="*/ 0 h 6864252"/>
              <a:gd name="connsiteX2" fmla="*/ 6413 w 8999402"/>
              <a:gd name="connsiteY2" fmla="*/ 6864252 h 6864252"/>
              <a:gd name="connsiteX3" fmla="*/ 7891274 w 8999402"/>
              <a:gd name="connsiteY3" fmla="*/ 6857999 h 6864252"/>
              <a:gd name="connsiteX4" fmla="*/ 8999402 w 8999402"/>
              <a:gd name="connsiteY4" fmla="*/ 2069023 h 6864252"/>
              <a:gd name="connsiteX5" fmla="*/ 8185741 w 8999402"/>
              <a:gd name="connsiteY5" fmla="*/ 0 h 686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99402" h="6864252">
                <a:moveTo>
                  <a:pt x="8185741" y="0"/>
                </a:moveTo>
                <a:lnTo>
                  <a:pt x="0" y="0"/>
                </a:lnTo>
                <a:cubicBezTo>
                  <a:pt x="2139" y="2285002"/>
                  <a:pt x="4274" y="4579250"/>
                  <a:pt x="6413" y="6864252"/>
                </a:cubicBezTo>
                <a:lnTo>
                  <a:pt x="7891274" y="6857999"/>
                </a:lnTo>
                <a:lnTo>
                  <a:pt x="8999402" y="2069023"/>
                </a:lnTo>
                <a:lnTo>
                  <a:pt x="8185741" y="0"/>
                </a:lnTo>
                <a:close/>
              </a:path>
            </a:pathLst>
          </a:custGeom>
          <a:solidFill>
            <a:srgbClr val="0000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84380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9" name="Подзаголовок 2"/>
          <p:cNvSpPr txBox="1">
            <a:spLocks/>
          </p:cNvSpPr>
          <p:nvPr userDrawn="1"/>
        </p:nvSpPr>
        <p:spPr>
          <a:xfrm>
            <a:off x="2843808" y="566255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CEAB-AAF5-4F6C-9340-3CF11578FD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284380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5887583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66192" y="6310788"/>
            <a:ext cx="2133600" cy="365210"/>
          </a:xfrm>
        </p:spPr>
        <p:txBody>
          <a:bodyPr/>
          <a:lstStyle/>
          <a:p>
            <a:fld id="{D9AF66D5-8536-4C51-866F-BE9D7ED223F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27" y="5016992"/>
            <a:ext cx="3590921" cy="1005691"/>
          </a:xfrm>
          <a:prstGeom prst="rect">
            <a:avLst/>
          </a:prstGeom>
        </p:spPr>
      </p:pic>
      <p:sp>
        <p:nvSpPr>
          <p:cNvPr id="13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07511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707905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725669" y="5297376"/>
            <a:ext cx="2133600" cy="36521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0C12BE12-2650-4A11-9084-7D92C3BEA8E5}" type="datetime1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29.10.2021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 userDrawn="1"/>
        </p:nvSpPr>
        <p:spPr>
          <a:xfrm>
            <a:off x="3707905" y="6310781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3707905" y="1557152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5344312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7715200" cy="792271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B37490BD-E516-46F4-9E44-85F5CDF39F9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4466247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1" y="1413104"/>
            <a:ext cx="3394720" cy="4537554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7BC44F94-8681-40F6-A9F1-E6A393A20F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30" y="1052980"/>
            <a:ext cx="4779603" cy="5158386"/>
          </a:xfrm>
          <a:prstGeom prst="rect">
            <a:avLst/>
          </a:prstGeom>
        </p:spPr>
      </p:pic>
      <p:sp>
        <p:nvSpPr>
          <p:cNvPr id="9" name="Полилиния 8"/>
          <p:cNvSpPr/>
          <p:nvPr userDrawn="1"/>
        </p:nvSpPr>
        <p:spPr>
          <a:xfrm>
            <a:off x="4479011" y="1891258"/>
            <a:ext cx="3773837" cy="3526681"/>
          </a:xfrm>
          <a:custGeom>
            <a:avLst/>
            <a:gdLst>
              <a:gd name="connsiteX0" fmla="*/ 15498 w 3773837"/>
              <a:gd name="connsiteY0" fmla="*/ 0 h 3525865"/>
              <a:gd name="connsiteX1" fmla="*/ 3332136 w 3773837"/>
              <a:gd name="connsiteY1" fmla="*/ 0 h 3525865"/>
              <a:gd name="connsiteX2" fmla="*/ 3773837 w 3773837"/>
              <a:gd name="connsiteY2" fmla="*/ 1751309 h 3525865"/>
              <a:gd name="connsiteX3" fmla="*/ 3363132 w 3773837"/>
              <a:gd name="connsiteY3" fmla="*/ 3525865 h 3525865"/>
              <a:gd name="connsiteX4" fmla="*/ 0 w 3773837"/>
              <a:gd name="connsiteY4" fmla="*/ 3525865 h 3525865"/>
              <a:gd name="connsiteX5" fmla="*/ 418454 w 3773837"/>
              <a:gd name="connsiteY5" fmla="*/ 1720312 h 3525865"/>
              <a:gd name="connsiteX6" fmla="*/ 15498 w 3773837"/>
              <a:gd name="connsiteY6" fmla="*/ 0 h 352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3837" h="3525865">
                <a:moveTo>
                  <a:pt x="15498" y="0"/>
                </a:moveTo>
                <a:lnTo>
                  <a:pt x="3332136" y="0"/>
                </a:lnTo>
                <a:lnTo>
                  <a:pt x="3773837" y="1751309"/>
                </a:lnTo>
                <a:lnTo>
                  <a:pt x="3363132" y="3525865"/>
                </a:lnTo>
                <a:lnTo>
                  <a:pt x="0" y="3525865"/>
                </a:lnTo>
                <a:lnTo>
                  <a:pt x="418454" y="1720312"/>
                </a:lnTo>
                <a:lnTo>
                  <a:pt x="15498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defTabSz="913473"/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14692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D93B1770-B1E1-4C31-BCD5-7B7FB95D41A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30" y="1052980"/>
            <a:ext cx="4779603" cy="5158386"/>
          </a:xfrm>
          <a:prstGeom prst="rect">
            <a:avLst/>
          </a:prstGeom>
        </p:spPr>
      </p:pic>
      <p:sp>
        <p:nvSpPr>
          <p:cNvPr id="14" name="Объект 13"/>
          <p:cNvSpPr>
            <a:spLocks noGrp="1"/>
          </p:cNvSpPr>
          <p:nvPr>
            <p:ph sz="quarter" idx="14" hasCustomPrompt="1"/>
          </p:nvPr>
        </p:nvSpPr>
        <p:spPr>
          <a:xfrm>
            <a:off x="4787923" y="1845102"/>
            <a:ext cx="3097213" cy="36012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Таблица 15"/>
          <p:cNvSpPr>
            <a:spLocks noGrp="1"/>
          </p:cNvSpPr>
          <p:nvPr>
            <p:ph type="tbl" sz="quarter" idx="15"/>
          </p:nvPr>
        </p:nvSpPr>
        <p:spPr>
          <a:xfrm>
            <a:off x="496889" y="1413202"/>
            <a:ext cx="3427412" cy="446508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64981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 фотографие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283968" y="1557173"/>
            <a:ext cx="3888432" cy="453755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0E1D1BF1-FDB4-4B4F-BC70-1C65824AEE6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4"/>
          </p:nvPr>
        </p:nvSpPr>
        <p:spPr>
          <a:xfrm>
            <a:off x="496889" y="1557699"/>
            <a:ext cx="3600450" cy="36012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9251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79A859F1-F4AA-4465-9320-226E3A07E43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0665979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март-объек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9445C8E1-9977-494A-BEAE-B1D26E29F9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Рисунок SmartArt 4"/>
          <p:cNvSpPr>
            <a:spLocks noGrp="1"/>
          </p:cNvSpPr>
          <p:nvPr>
            <p:ph type="dgm" sz="quarter" idx="14"/>
          </p:nvPr>
        </p:nvSpPr>
        <p:spPr>
          <a:xfrm>
            <a:off x="467544" y="1413209"/>
            <a:ext cx="7704906" cy="4754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4825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1F77CC78-20AB-4BB5-B5E7-EE41B5C9A6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4"/>
          </p:nvPr>
        </p:nvSpPr>
        <p:spPr>
          <a:xfrm>
            <a:off x="467544" y="1413202"/>
            <a:ext cx="7704906" cy="468103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5725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C20F6B05-5B87-4A6B-89F4-20F74519CC1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4"/>
          </p:nvPr>
        </p:nvSpPr>
        <p:spPr>
          <a:xfrm>
            <a:off x="467544" y="1413202"/>
            <a:ext cx="7704906" cy="44650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5877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49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63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34" y="5158386"/>
            <a:ext cx="3590921" cy="1005691"/>
          </a:xfrm>
          <a:prstGeom prst="rect">
            <a:avLst/>
          </a:prstGeom>
        </p:spPr>
      </p:pic>
      <p:sp>
        <p:nvSpPr>
          <p:cNvPr id="9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27"/>
            <a:ext cx="2304256" cy="288099"/>
          </a:xfrm>
        </p:spPr>
        <p:txBody>
          <a:bodyPr/>
          <a:lstStyle>
            <a:lvl1pPr marL="0" marR="0" indent="0" algn="l" defTabSz="688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24858304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ово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23"/>
            <a:ext cx="7715200" cy="4681603"/>
          </a:xfrm>
        </p:spPr>
        <p:txBody>
          <a:bodyPr/>
          <a:lstStyle>
            <a:lvl1pPr>
              <a:lnSpc>
                <a:spcPct val="150000"/>
              </a:lnSpc>
              <a:spcBef>
                <a:spcPts val="1356"/>
              </a:spcBef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8930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612052" y="6555636"/>
            <a:ext cx="281409" cy="14428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965221" fontAlgn="base">
              <a:lnSpc>
                <a:spcPts val="1267"/>
              </a:lnSpc>
              <a:spcBef>
                <a:spcPct val="0"/>
              </a:spcBef>
              <a:spcAft>
                <a:spcPct val="0"/>
              </a:spcAft>
              <a:defRPr/>
            </a:pPr>
            <a:fld id="{21747F3F-2E8A-4EAB-A46A-01A88D87E637}" type="slidenum">
              <a:rPr lang="en-US" sz="120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pPr algn="r" defTabSz="965221" fontAlgn="base">
                <a:lnSpc>
                  <a:spcPts val="1267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254995" y="120989"/>
            <a:ext cx="8638443" cy="55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722" tIns="40361" rIns="80722" bIns="40361" rtlCol="0" anchor="ctr">
            <a:noAutofit/>
          </a:bodyPr>
          <a:lstStyle>
            <a:lvl1pPr>
              <a:lnSpc>
                <a:spcPct val="100000"/>
              </a:lnSpc>
              <a:defRPr lang="en-US" sz="21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026832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1091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771801" y="1341099"/>
            <a:ext cx="4464496" cy="4753627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Заключительный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40167325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ово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20"/>
            <a:ext cx="7715200" cy="4681603"/>
          </a:xfrm>
        </p:spPr>
        <p:txBody>
          <a:bodyPr/>
          <a:lstStyle>
            <a:lvl1pPr>
              <a:lnSpc>
                <a:spcPct val="150000"/>
              </a:lnSpc>
              <a:spcBef>
                <a:spcPts val="1356"/>
              </a:spcBef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7517133F-6484-4A9B-B981-AAB77F94139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671059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пы булитов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20"/>
            <a:ext cx="7715200" cy="468160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Типы </a:t>
            </a:r>
            <a:r>
              <a:rPr lang="ru-RU" dirty="0" err="1"/>
              <a:t>булитов</a:t>
            </a:r>
            <a:endParaRPr lang="ru-RU" dirty="0"/>
          </a:p>
          <a:p>
            <a:pPr lvl="1"/>
            <a:r>
              <a:rPr lang="ru-RU" dirty="0"/>
              <a:t>Первый уровень</a:t>
            </a:r>
          </a:p>
          <a:p>
            <a:pPr lvl="2"/>
            <a:r>
              <a:rPr lang="ru-RU" dirty="0"/>
              <a:t>Второй уровень</a:t>
            </a:r>
          </a:p>
          <a:p>
            <a:pPr lvl="3"/>
            <a:r>
              <a:rPr lang="ru-RU" dirty="0"/>
              <a:t>Третий уровень</a:t>
            </a:r>
          </a:p>
          <a:p>
            <a:pPr lvl="4"/>
            <a:r>
              <a:rPr lang="ru-RU" dirty="0"/>
              <a:t>Четвертый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FFC5FFCB-E696-4452-8A68-E1B598A88E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1269597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203848" y="2895766"/>
            <a:ext cx="4032448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203848" y="4510164"/>
            <a:ext cx="4032448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95" y="476782"/>
            <a:ext cx="3590921" cy="1005691"/>
          </a:xfrm>
          <a:prstGeom prst="rect">
            <a:avLst/>
          </a:prstGeom>
        </p:spPr>
      </p:pic>
      <p:sp>
        <p:nvSpPr>
          <p:cNvPr id="22" name="Объект 2"/>
          <p:cNvSpPr>
            <a:spLocks noGrp="1"/>
          </p:cNvSpPr>
          <p:nvPr>
            <p:ph idx="13" hasCustomPrompt="1"/>
          </p:nvPr>
        </p:nvSpPr>
        <p:spPr>
          <a:xfrm>
            <a:off x="3203848" y="6238757"/>
            <a:ext cx="4032448" cy="288099"/>
          </a:xfrm>
        </p:spPr>
        <p:txBody>
          <a:bodyPr/>
          <a:lstStyle>
            <a:lvl1pPr marL="0" marR="0" indent="0" algn="l" defTabSz="688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19156845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/>
          <p:cNvSpPr/>
          <p:nvPr userDrawn="1"/>
        </p:nvSpPr>
        <p:spPr>
          <a:xfrm>
            <a:off x="3890085" y="18"/>
            <a:ext cx="5253925" cy="6859587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3925" h="6857999">
                <a:moveTo>
                  <a:pt x="294467" y="0"/>
                </a:moveTo>
                <a:lnTo>
                  <a:pt x="5253925" y="0"/>
                </a:lnTo>
                <a:lnTo>
                  <a:pt x="5253925" y="6857999"/>
                </a:lnTo>
                <a:lnTo>
                  <a:pt x="0" y="6857999"/>
                </a:lnTo>
                <a:lnTo>
                  <a:pt x="1108128" y="2069023"/>
                </a:lnTo>
                <a:lnTo>
                  <a:pt x="294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46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60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34" y="5158386"/>
            <a:ext cx="3590921" cy="1005691"/>
          </a:xfrm>
          <a:prstGeom prst="rect">
            <a:avLst/>
          </a:prstGeom>
        </p:spPr>
      </p:pic>
      <p:sp>
        <p:nvSpPr>
          <p:cNvPr id="14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24"/>
            <a:ext cx="2304256" cy="288099"/>
          </a:xfrm>
        </p:spPr>
        <p:txBody>
          <a:bodyPr/>
          <a:lstStyle>
            <a:lvl1pPr marL="0" marR="0" indent="0" algn="l" defTabSz="688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21914071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лайд-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 userDrawn="1"/>
        </p:nvSpPr>
        <p:spPr>
          <a:xfrm>
            <a:off x="-10260" y="550646"/>
            <a:ext cx="7678604" cy="5754224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4207789 w 9167247"/>
              <a:gd name="connsiteY0" fmla="*/ 0 h 6857999"/>
              <a:gd name="connsiteX1" fmla="*/ 0 w 9167247"/>
              <a:gd name="connsiteY1" fmla="*/ 0 h 6857999"/>
              <a:gd name="connsiteX2" fmla="*/ 9167247 w 9167247"/>
              <a:gd name="connsiteY2" fmla="*/ 6857999 h 6857999"/>
              <a:gd name="connsiteX3" fmla="*/ 3913322 w 9167247"/>
              <a:gd name="connsiteY3" fmla="*/ 6857999 h 6857999"/>
              <a:gd name="connsiteX4" fmla="*/ 5021450 w 9167247"/>
              <a:gd name="connsiteY4" fmla="*/ 2069023 h 6857999"/>
              <a:gd name="connsiteX5" fmla="*/ 4207789 w 9167247"/>
              <a:gd name="connsiteY5" fmla="*/ 0 h 6857999"/>
              <a:gd name="connsiteX0" fmla="*/ 4207789 w 5021450"/>
              <a:gd name="connsiteY0" fmla="*/ 0 h 6873497"/>
              <a:gd name="connsiteX1" fmla="*/ 0 w 5021450"/>
              <a:gd name="connsiteY1" fmla="*/ 0 h 6873497"/>
              <a:gd name="connsiteX2" fmla="*/ 15498 w 5021450"/>
              <a:gd name="connsiteY2" fmla="*/ 6873497 h 6873497"/>
              <a:gd name="connsiteX3" fmla="*/ 3913322 w 5021450"/>
              <a:gd name="connsiteY3" fmla="*/ 6857999 h 6873497"/>
              <a:gd name="connsiteX4" fmla="*/ 5021450 w 5021450"/>
              <a:gd name="connsiteY4" fmla="*/ 2069023 h 6873497"/>
              <a:gd name="connsiteX5" fmla="*/ 4207789 w 5021450"/>
              <a:gd name="connsiteY5" fmla="*/ 0 h 6873497"/>
              <a:gd name="connsiteX0" fmla="*/ 7722556 w 8536217"/>
              <a:gd name="connsiteY0" fmla="*/ 0 h 6873497"/>
              <a:gd name="connsiteX1" fmla="*/ 0 w 8536217"/>
              <a:gd name="connsiteY1" fmla="*/ 9246 h 6873497"/>
              <a:gd name="connsiteX2" fmla="*/ 3530265 w 8536217"/>
              <a:gd name="connsiteY2" fmla="*/ 6873497 h 6873497"/>
              <a:gd name="connsiteX3" fmla="*/ 7428089 w 8536217"/>
              <a:gd name="connsiteY3" fmla="*/ 6857999 h 6873497"/>
              <a:gd name="connsiteX4" fmla="*/ 8536217 w 8536217"/>
              <a:gd name="connsiteY4" fmla="*/ 2069023 h 6873497"/>
              <a:gd name="connsiteX5" fmla="*/ 7722556 w 8536217"/>
              <a:gd name="connsiteY5" fmla="*/ 0 h 6873497"/>
              <a:gd name="connsiteX0" fmla="*/ 7722556 w 8536217"/>
              <a:gd name="connsiteY0" fmla="*/ 0 h 6864251"/>
              <a:gd name="connsiteX1" fmla="*/ 0 w 8536217"/>
              <a:gd name="connsiteY1" fmla="*/ 9246 h 6864251"/>
              <a:gd name="connsiteX2" fmla="*/ 6416 w 8536217"/>
              <a:gd name="connsiteY2" fmla="*/ 6864251 h 6864251"/>
              <a:gd name="connsiteX3" fmla="*/ 7428089 w 8536217"/>
              <a:gd name="connsiteY3" fmla="*/ 6857999 h 6864251"/>
              <a:gd name="connsiteX4" fmla="*/ 8536217 w 8536217"/>
              <a:gd name="connsiteY4" fmla="*/ 2069023 h 6864251"/>
              <a:gd name="connsiteX5" fmla="*/ 7722556 w 8536217"/>
              <a:gd name="connsiteY5" fmla="*/ 0 h 6864251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36513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73498"/>
              <a:gd name="connsiteX1" fmla="*/ 0 w 8536217"/>
              <a:gd name="connsiteY1" fmla="*/ 9246 h 6873498"/>
              <a:gd name="connsiteX2" fmla="*/ 15497 w 8536217"/>
              <a:gd name="connsiteY2" fmla="*/ 6873498 h 6873498"/>
              <a:gd name="connsiteX3" fmla="*/ 7428089 w 8536217"/>
              <a:gd name="connsiteY3" fmla="*/ 6857999 h 6873498"/>
              <a:gd name="connsiteX4" fmla="*/ 8536217 w 8536217"/>
              <a:gd name="connsiteY4" fmla="*/ 2069023 h 6873498"/>
              <a:gd name="connsiteX5" fmla="*/ 7722556 w 8536217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478682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6413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64252"/>
              <a:gd name="connsiteX1" fmla="*/ 0 w 8999402"/>
              <a:gd name="connsiteY1" fmla="*/ 0 h 6864252"/>
              <a:gd name="connsiteX2" fmla="*/ 6413 w 8999402"/>
              <a:gd name="connsiteY2" fmla="*/ 6864252 h 6864252"/>
              <a:gd name="connsiteX3" fmla="*/ 7891274 w 8999402"/>
              <a:gd name="connsiteY3" fmla="*/ 6857999 h 6864252"/>
              <a:gd name="connsiteX4" fmla="*/ 8999402 w 8999402"/>
              <a:gd name="connsiteY4" fmla="*/ 2069023 h 6864252"/>
              <a:gd name="connsiteX5" fmla="*/ 8185741 w 8999402"/>
              <a:gd name="connsiteY5" fmla="*/ 0 h 686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99402" h="6864252">
                <a:moveTo>
                  <a:pt x="8185741" y="0"/>
                </a:moveTo>
                <a:lnTo>
                  <a:pt x="0" y="0"/>
                </a:lnTo>
                <a:cubicBezTo>
                  <a:pt x="2139" y="2285002"/>
                  <a:pt x="4274" y="4579250"/>
                  <a:pt x="6413" y="6864252"/>
                </a:cubicBezTo>
                <a:lnTo>
                  <a:pt x="7891274" y="6857999"/>
                </a:lnTo>
                <a:lnTo>
                  <a:pt x="8999402" y="2069023"/>
                </a:lnTo>
                <a:lnTo>
                  <a:pt x="8185741" y="0"/>
                </a:lnTo>
                <a:close/>
              </a:path>
            </a:pathLst>
          </a:custGeom>
          <a:solidFill>
            <a:srgbClr val="0000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84380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9" name="Подзаголовок 2"/>
          <p:cNvSpPr txBox="1">
            <a:spLocks/>
          </p:cNvSpPr>
          <p:nvPr userDrawn="1"/>
        </p:nvSpPr>
        <p:spPr>
          <a:xfrm>
            <a:off x="2843808" y="566255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CEAB-AAF5-4F6C-9340-3CF11578FD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284380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15337232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66192" y="6310788"/>
            <a:ext cx="2133600" cy="365210"/>
          </a:xfrm>
        </p:spPr>
        <p:txBody>
          <a:bodyPr/>
          <a:lstStyle/>
          <a:p>
            <a:fld id="{D9AF66D5-8536-4C51-866F-BE9D7ED223F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21" y="5016992"/>
            <a:ext cx="3590921" cy="1005691"/>
          </a:xfrm>
          <a:prstGeom prst="rect">
            <a:avLst/>
          </a:prstGeom>
        </p:spPr>
      </p:pic>
      <p:sp>
        <p:nvSpPr>
          <p:cNvPr id="13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12266047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707905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725669" y="5297373"/>
            <a:ext cx="2133600" cy="36521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0C12BE12-2650-4A11-9084-7D92C3BEA8E5}" type="datetime1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29.10.2021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 userDrawn="1"/>
        </p:nvSpPr>
        <p:spPr>
          <a:xfrm>
            <a:off x="3707905" y="6310781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3707905" y="1557152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9599814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7715200" cy="792271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B37490BD-E516-46F4-9E44-85F5CDF39F9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6347103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1" y="1413104"/>
            <a:ext cx="3394720" cy="4537554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7BC44F94-8681-40F6-A9F1-E6A393A20F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28" y="1052980"/>
            <a:ext cx="4779603" cy="5158386"/>
          </a:xfrm>
          <a:prstGeom prst="rect">
            <a:avLst/>
          </a:prstGeom>
        </p:spPr>
      </p:pic>
      <p:sp>
        <p:nvSpPr>
          <p:cNvPr id="9" name="Полилиния 8"/>
          <p:cNvSpPr/>
          <p:nvPr userDrawn="1"/>
        </p:nvSpPr>
        <p:spPr>
          <a:xfrm>
            <a:off x="4479011" y="1891255"/>
            <a:ext cx="3773837" cy="3526681"/>
          </a:xfrm>
          <a:custGeom>
            <a:avLst/>
            <a:gdLst>
              <a:gd name="connsiteX0" fmla="*/ 15498 w 3773837"/>
              <a:gd name="connsiteY0" fmla="*/ 0 h 3525865"/>
              <a:gd name="connsiteX1" fmla="*/ 3332136 w 3773837"/>
              <a:gd name="connsiteY1" fmla="*/ 0 h 3525865"/>
              <a:gd name="connsiteX2" fmla="*/ 3773837 w 3773837"/>
              <a:gd name="connsiteY2" fmla="*/ 1751309 h 3525865"/>
              <a:gd name="connsiteX3" fmla="*/ 3363132 w 3773837"/>
              <a:gd name="connsiteY3" fmla="*/ 3525865 h 3525865"/>
              <a:gd name="connsiteX4" fmla="*/ 0 w 3773837"/>
              <a:gd name="connsiteY4" fmla="*/ 3525865 h 3525865"/>
              <a:gd name="connsiteX5" fmla="*/ 418454 w 3773837"/>
              <a:gd name="connsiteY5" fmla="*/ 1720312 h 3525865"/>
              <a:gd name="connsiteX6" fmla="*/ 15498 w 3773837"/>
              <a:gd name="connsiteY6" fmla="*/ 0 h 352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3837" h="3525865">
                <a:moveTo>
                  <a:pt x="15498" y="0"/>
                </a:moveTo>
                <a:lnTo>
                  <a:pt x="3332136" y="0"/>
                </a:lnTo>
                <a:lnTo>
                  <a:pt x="3773837" y="1751309"/>
                </a:lnTo>
                <a:lnTo>
                  <a:pt x="3363132" y="3525865"/>
                </a:lnTo>
                <a:lnTo>
                  <a:pt x="0" y="3525865"/>
                </a:lnTo>
                <a:lnTo>
                  <a:pt x="418454" y="1720312"/>
                </a:lnTo>
                <a:lnTo>
                  <a:pt x="15498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defTabSz="913473"/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583003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D93B1770-B1E1-4C31-BCD5-7B7FB95D41A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28" y="1052980"/>
            <a:ext cx="4779603" cy="5158386"/>
          </a:xfrm>
          <a:prstGeom prst="rect">
            <a:avLst/>
          </a:prstGeom>
        </p:spPr>
      </p:pic>
      <p:sp>
        <p:nvSpPr>
          <p:cNvPr id="14" name="Объект 13"/>
          <p:cNvSpPr>
            <a:spLocks noGrp="1"/>
          </p:cNvSpPr>
          <p:nvPr>
            <p:ph sz="quarter" idx="14" hasCustomPrompt="1"/>
          </p:nvPr>
        </p:nvSpPr>
        <p:spPr>
          <a:xfrm>
            <a:off x="4787923" y="1845102"/>
            <a:ext cx="3097213" cy="36012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Таблица 15"/>
          <p:cNvSpPr>
            <a:spLocks noGrp="1"/>
          </p:cNvSpPr>
          <p:nvPr>
            <p:ph type="tbl" sz="quarter" idx="15"/>
          </p:nvPr>
        </p:nvSpPr>
        <p:spPr>
          <a:xfrm>
            <a:off x="496889" y="1413202"/>
            <a:ext cx="3427412" cy="446508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0104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 фотографие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283968" y="1557170"/>
            <a:ext cx="3888432" cy="453755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0E1D1BF1-FDB4-4B4F-BC70-1C65824AEE6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4"/>
          </p:nvPr>
        </p:nvSpPr>
        <p:spPr>
          <a:xfrm>
            <a:off x="496889" y="1557699"/>
            <a:ext cx="3600450" cy="36012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2236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79A859F1-F4AA-4465-9320-226E3A07E43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9821614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март-объек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9445C8E1-9977-494A-BEAE-B1D26E29F9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Рисунок SmartArt 4"/>
          <p:cNvSpPr>
            <a:spLocks noGrp="1"/>
          </p:cNvSpPr>
          <p:nvPr>
            <p:ph type="dgm" sz="quarter" idx="14"/>
          </p:nvPr>
        </p:nvSpPr>
        <p:spPr>
          <a:xfrm>
            <a:off x="467544" y="1413209"/>
            <a:ext cx="7704906" cy="4754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3442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1F77CC78-20AB-4BB5-B5E7-EE41B5C9A6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4"/>
          </p:nvPr>
        </p:nvSpPr>
        <p:spPr>
          <a:xfrm>
            <a:off x="467544" y="1413202"/>
            <a:ext cx="7704906" cy="468103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9903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C20F6B05-5B87-4A6B-89F4-20F74519CC1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4"/>
          </p:nvPr>
        </p:nvSpPr>
        <p:spPr>
          <a:xfrm>
            <a:off x="467544" y="1413202"/>
            <a:ext cx="7704906" cy="44650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2946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46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60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34" y="5158386"/>
            <a:ext cx="3590921" cy="1005691"/>
          </a:xfrm>
          <a:prstGeom prst="rect">
            <a:avLst/>
          </a:prstGeom>
        </p:spPr>
      </p:pic>
      <p:sp>
        <p:nvSpPr>
          <p:cNvPr id="9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24"/>
            <a:ext cx="2304256" cy="288099"/>
          </a:xfrm>
        </p:spPr>
        <p:txBody>
          <a:bodyPr/>
          <a:lstStyle>
            <a:lvl1pPr marL="0" marR="0" indent="0" algn="l" defTabSz="688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24292430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ово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20"/>
            <a:ext cx="7715200" cy="4681603"/>
          </a:xfrm>
        </p:spPr>
        <p:txBody>
          <a:bodyPr/>
          <a:lstStyle>
            <a:lvl1pPr>
              <a:lnSpc>
                <a:spcPct val="150000"/>
              </a:lnSpc>
              <a:spcBef>
                <a:spcPts val="1356"/>
              </a:spcBef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7982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612046" y="6555636"/>
            <a:ext cx="281409" cy="14428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965221" fontAlgn="base">
              <a:lnSpc>
                <a:spcPts val="1267"/>
              </a:lnSpc>
              <a:spcBef>
                <a:spcPct val="0"/>
              </a:spcBef>
              <a:spcAft>
                <a:spcPct val="0"/>
              </a:spcAft>
              <a:defRPr/>
            </a:pPr>
            <a:fld id="{21747F3F-2E8A-4EAB-A46A-01A88D87E637}" type="slidenum">
              <a:rPr lang="en-US" sz="120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pPr algn="r" defTabSz="965221" fontAlgn="base">
                <a:lnSpc>
                  <a:spcPts val="1267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254995" y="120989"/>
            <a:ext cx="8638443" cy="55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722" tIns="40361" rIns="80722" bIns="40361" rtlCol="0" anchor="ctr">
            <a:noAutofit/>
          </a:bodyPr>
          <a:lstStyle>
            <a:lvl1pPr>
              <a:lnSpc>
                <a:spcPct val="100000"/>
              </a:lnSpc>
              <a:defRPr lang="en-US" sz="21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026832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050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771801" y="1341096"/>
            <a:ext cx="4464496" cy="4753627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Заключительный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9202434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ово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12"/>
            <a:ext cx="7715200" cy="4681603"/>
          </a:xfrm>
        </p:spPr>
        <p:txBody>
          <a:bodyPr/>
          <a:lstStyle>
            <a:lvl1pPr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446074D7-7B97-4C60-B38F-D77E1B39E88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4395899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пы булитов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12"/>
            <a:ext cx="7715200" cy="468160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Типы </a:t>
            </a:r>
            <a:r>
              <a:rPr lang="ru-RU" dirty="0" err="1"/>
              <a:t>булитов</a:t>
            </a:r>
            <a:endParaRPr lang="ru-RU" dirty="0"/>
          </a:p>
          <a:p>
            <a:pPr lvl="1"/>
            <a:r>
              <a:rPr lang="ru-RU" dirty="0"/>
              <a:t>Первый уровень</a:t>
            </a:r>
          </a:p>
          <a:p>
            <a:pPr lvl="2"/>
            <a:r>
              <a:rPr lang="ru-RU" dirty="0"/>
              <a:t>Второй уровень</a:t>
            </a:r>
          </a:p>
          <a:p>
            <a:pPr lvl="3"/>
            <a:r>
              <a:rPr lang="ru-RU" dirty="0"/>
              <a:t>Третий уровень</a:t>
            </a:r>
          </a:p>
          <a:p>
            <a:pPr lvl="4"/>
            <a:r>
              <a:rPr lang="ru-RU" dirty="0"/>
              <a:t>Четвертый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9929710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203848" y="2895758"/>
            <a:ext cx="4032448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203848" y="4510164"/>
            <a:ext cx="4032448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6" y="476782"/>
            <a:ext cx="3590921" cy="1005691"/>
          </a:xfrm>
          <a:prstGeom prst="rect">
            <a:avLst/>
          </a:prstGeom>
        </p:spPr>
      </p:pic>
      <p:sp>
        <p:nvSpPr>
          <p:cNvPr id="22" name="Объект 2"/>
          <p:cNvSpPr>
            <a:spLocks noGrp="1"/>
          </p:cNvSpPr>
          <p:nvPr>
            <p:ph idx="13" hasCustomPrompt="1"/>
          </p:nvPr>
        </p:nvSpPr>
        <p:spPr>
          <a:xfrm>
            <a:off x="3203848" y="6238756"/>
            <a:ext cx="4032448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4057576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/>
          <p:cNvSpPr/>
          <p:nvPr userDrawn="1"/>
        </p:nvSpPr>
        <p:spPr>
          <a:xfrm>
            <a:off x="3890078" y="10"/>
            <a:ext cx="5253925" cy="6859587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3925" h="6857999">
                <a:moveTo>
                  <a:pt x="294467" y="0"/>
                </a:moveTo>
                <a:lnTo>
                  <a:pt x="5253925" y="0"/>
                </a:lnTo>
                <a:lnTo>
                  <a:pt x="5253925" y="6857999"/>
                </a:lnTo>
                <a:lnTo>
                  <a:pt x="0" y="6857999"/>
                </a:lnTo>
                <a:lnTo>
                  <a:pt x="1108128" y="2069023"/>
                </a:lnTo>
                <a:lnTo>
                  <a:pt x="294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37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51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27" y="5158386"/>
            <a:ext cx="3590921" cy="1005691"/>
          </a:xfrm>
          <a:prstGeom prst="rect">
            <a:avLst/>
          </a:prstGeom>
        </p:spPr>
      </p:pic>
      <p:sp>
        <p:nvSpPr>
          <p:cNvPr id="14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15"/>
            <a:ext cx="2304256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26439961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лайд-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 userDrawn="1"/>
        </p:nvSpPr>
        <p:spPr>
          <a:xfrm>
            <a:off x="-10260" y="550646"/>
            <a:ext cx="7678604" cy="5754224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4207789 w 9167247"/>
              <a:gd name="connsiteY0" fmla="*/ 0 h 6857999"/>
              <a:gd name="connsiteX1" fmla="*/ 0 w 9167247"/>
              <a:gd name="connsiteY1" fmla="*/ 0 h 6857999"/>
              <a:gd name="connsiteX2" fmla="*/ 9167247 w 9167247"/>
              <a:gd name="connsiteY2" fmla="*/ 6857999 h 6857999"/>
              <a:gd name="connsiteX3" fmla="*/ 3913322 w 9167247"/>
              <a:gd name="connsiteY3" fmla="*/ 6857999 h 6857999"/>
              <a:gd name="connsiteX4" fmla="*/ 5021450 w 9167247"/>
              <a:gd name="connsiteY4" fmla="*/ 2069023 h 6857999"/>
              <a:gd name="connsiteX5" fmla="*/ 4207789 w 9167247"/>
              <a:gd name="connsiteY5" fmla="*/ 0 h 6857999"/>
              <a:gd name="connsiteX0" fmla="*/ 4207789 w 5021450"/>
              <a:gd name="connsiteY0" fmla="*/ 0 h 6873497"/>
              <a:gd name="connsiteX1" fmla="*/ 0 w 5021450"/>
              <a:gd name="connsiteY1" fmla="*/ 0 h 6873497"/>
              <a:gd name="connsiteX2" fmla="*/ 15498 w 5021450"/>
              <a:gd name="connsiteY2" fmla="*/ 6873497 h 6873497"/>
              <a:gd name="connsiteX3" fmla="*/ 3913322 w 5021450"/>
              <a:gd name="connsiteY3" fmla="*/ 6857999 h 6873497"/>
              <a:gd name="connsiteX4" fmla="*/ 5021450 w 5021450"/>
              <a:gd name="connsiteY4" fmla="*/ 2069023 h 6873497"/>
              <a:gd name="connsiteX5" fmla="*/ 4207789 w 5021450"/>
              <a:gd name="connsiteY5" fmla="*/ 0 h 6873497"/>
              <a:gd name="connsiteX0" fmla="*/ 7722556 w 8536217"/>
              <a:gd name="connsiteY0" fmla="*/ 0 h 6873497"/>
              <a:gd name="connsiteX1" fmla="*/ 0 w 8536217"/>
              <a:gd name="connsiteY1" fmla="*/ 9246 h 6873497"/>
              <a:gd name="connsiteX2" fmla="*/ 3530265 w 8536217"/>
              <a:gd name="connsiteY2" fmla="*/ 6873497 h 6873497"/>
              <a:gd name="connsiteX3" fmla="*/ 7428089 w 8536217"/>
              <a:gd name="connsiteY3" fmla="*/ 6857999 h 6873497"/>
              <a:gd name="connsiteX4" fmla="*/ 8536217 w 8536217"/>
              <a:gd name="connsiteY4" fmla="*/ 2069023 h 6873497"/>
              <a:gd name="connsiteX5" fmla="*/ 7722556 w 8536217"/>
              <a:gd name="connsiteY5" fmla="*/ 0 h 6873497"/>
              <a:gd name="connsiteX0" fmla="*/ 7722556 w 8536217"/>
              <a:gd name="connsiteY0" fmla="*/ 0 h 6864251"/>
              <a:gd name="connsiteX1" fmla="*/ 0 w 8536217"/>
              <a:gd name="connsiteY1" fmla="*/ 9246 h 6864251"/>
              <a:gd name="connsiteX2" fmla="*/ 6416 w 8536217"/>
              <a:gd name="connsiteY2" fmla="*/ 6864251 h 6864251"/>
              <a:gd name="connsiteX3" fmla="*/ 7428089 w 8536217"/>
              <a:gd name="connsiteY3" fmla="*/ 6857999 h 6864251"/>
              <a:gd name="connsiteX4" fmla="*/ 8536217 w 8536217"/>
              <a:gd name="connsiteY4" fmla="*/ 2069023 h 6864251"/>
              <a:gd name="connsiteX5" fmla="*/ 7722556 w 8536217"/>
              <a:gd name="connsiteY5" fmla="*/ 0 h 6864251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36513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73498"/>
              <a:gd name="connsiteX1" fmla="*/ 0 w 8536217"/>
              <a:gd name="connsiteY1" fmla="*/ 9246 h 6873498"/>
              <a:gd name="connsiteX2" fmla="*/ 15497 w 8536217"/>
              <a:gd name="connsiteY2" fmla="*/ 6873498 h 6873498"/>
              <a:gd name="connsiteX3" fmla="*/ 7428089 w 8536217"/>
              <a:gd name="connsiteY3" fmla="*/ 6857999 h 6873498"/>
              <a:gd name="connsiteX4" fmla="*/ 8536217 w 8536217"/>
              <a:gd name="connsiteY4" fmla="*/ 2069023 h 6873498"/>
              <a:gd name="connsiteX5" fmla="*/ 7722556 w 8536217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478682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6413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64252"/>
              <a:gd name="connsiteX1" fmla="*/ 0 w 8999402"/>
              <a:gd name="connsiteY1" fmla="*/ 0 h 6864252"/>
              <a:gd name="connsiteX2" fmla="*/ 6413 w 8999402"/>
              <a:gd name="connsiteY2" fmla="*/ 6864252 h 6864252"/>
              <a:gd name="connsiteX3" fmla="*/ 7891274 w 8999402"/>
              <a:gd name="connsiteY3" fmla="*/ 6857999 h 6864252"/>
              <a:gd name="connsiteX4" fmla="*/ 8999402 w 8999402"/>
              <a:gd name="connsiteY4" fmla="*/ 2069023 h 6864252"/>
              <a:gd name="connsiteX5" fmla="*/ 8185741 w 8999402"/>
              <a:gd name="connsiteY5" fmla="*/ 0 h 686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99402" h="6864252">
                <a:moveTo>
                  <a:pt x="8185741" y="0"/>
                </a:moveTo>
                <a:lnTo>
                  <a:pt x="0" y="0"/>
                </a:lnTo>
                <a:cubicBezTo>
                  <a:pt x="2139" y="2285002"/>
                  <a:pt x="4274" y="4579250"/>
                  <a:pt x="6413" y="6864252"/>
                </a:cubicBezTo>
                <a:lnTo>
                  <a:pt x="7891274" y="6857999"/>
                </a:lnTo>
                <a:lnTo>
                  <a:pt x="8999402" y="2069023"/>
                </a:lnTo>
                <a:lnTo>
                  <a:pt x="8185741" y="0"/>
                </a:lnTo>
                <a:close/>
              </a:path>
            </a:pathLst>
          </a:custGeom>
          <a:solidFill>
            <a:srgbClr val="0000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84380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9" name="Подзаголовок 2"/>
          <p:cNvSpPr txBox="1">
            <a:spLocks/>
          </p:cNvSpPr>
          <p:nvPr userDrawn="1"/>
        </p:nvSpPr>
        <p:spPr>
          <a:xfrm>
            <a:off x="2843808" y="566255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4EA-6A61-441B-9399-54A33483BC2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284380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7851345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66192" y="6310781"/>
            <a:ext cx="2133600" cy="365210"/>
          </a:xfrm>
        </p:spPr>
        <p:txBody>
          <a:bodyPr/>
          <a:lstStyle/>
          <a:p>
            <a:fld id="{52F389DC-9E19-4EE8-A8D3-3244F47808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07" y="5016991"/>
            <a:ext cx="3590921" cy="1005691"/>
          </a:xfrm>
          <a:prstGeom prst="rect">
            <a:avLst/>
          </a:prstGeom>
        </p:spPr>
      </p:pic>
      <p:sp>
        <p:nvSpPr>
          <p:cNvPr id="13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17288896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707904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725668" y="5297358"/>
            <a:ext cx="2133600" cy="36521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2E28C9B7-77DB-42B5-AD07-0761FECA3530}" type="datetime1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29.10.2021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 userDrawn="1"/>
        </p:nvSpPr>
        <p:spPr>
          <a:xfrm>
            <a:off x="3707904" y="6310781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3707904" y="1557152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4063936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7715200" cy="792271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E7F6E1B9-6978-49A0-B769-AA0B478E901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2013169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3394720" cy="4537554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EFB904C4-4AB9-4D84-8905-B291CF4EBD0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4" y="1052980"/>
            <a:ext cx="4779603" cy="5158386"/>
          </a:xfrm>
          <a:prstGeom prst="rect">
            <a:avLst/>
          </a:prstGeom>
        </p:spPr>
      </p:pic>
      <p:sp>
        <p:nvSpPr>
          <p:cNvPr id="9" name="Полилиния 8"/>
          <p:cNvSpPr/>
          <p:nvPr userDrawn="1"/>
        </p:nvSpPr>
        <p:spPr>
          <a:xfrm>
            <a:off x="4479011" y="1891240"/>
            <a:ext cx="3773837" cy="3526681"/>
          </a:xfrm>
          <a:custGeom>
            <a:avLst/>
            <a:gdLst>
              <a:gd name="connsiteX0" fmla="*/ 15498 w 3773837"/>
              <a:gd name="connsiteY0" fmla="*/ 0 h 3525865"/>
              <a:gd name="connsiteX1" fmla="*/ 3332136 w 3773837"/>
              <a:gd name="connsiteY1" fmla="*/ 0 h 3525865"/>
              <a:gd name="connsiteX2" fmla="*/ 3773837 w 3773837"/>
              <a:gd name="connsiteY2" fmla="*/ 1751309 h 3525865"/>
              <a:gd name="connsiteX3" fmla="*/ 3363132 w 3773837"/>
              <a:gd name="connsiteY3" fmla="*/ 3525865 h 3525865"/>
              <a:gd name="connsiteX4" fmla="*/ 0 w 3773837"/>
              <a:gd name="connsiteY4" fmla="*/ 3525865 h 3525865"/>
              <a:gd name="connsiteX5" fmla="*/ 418454 w 3773837"/>
              <a:gd name="connsiteY5" fmla="*/ 1720312 h 3525865"/>
              <a:gd name="connsiteX6" fmla="*/ 15498 w 3773837"/>
              <a:gd name="connsiteY6" fmla="*/ 0 h 352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3837" h="3525865">
                <a:moveTo>
                  <a:pt x="15498" y="0"/>
                </a:moveTo>
                <a:lnTo>
                  <a:pt x="3332136" y="0"/>
                </a:lnTo>
                <a:lnTo>
                  <a:pt x="3773837" y="1751309"/>
                </a:lnTo>
                <a:lnTo>
                  <a:pt x="3363132" y="3525865"/>
                </a:lnTo>
                <a:lnTo>
                  <a:pt x="0" y="3525865"/>
                </a:lnTo>
                <a:lnTo>
                  <a:pt x="418454" y="1720312"/>
                </a:lnTo>
                <a:lnTo>
                  <a:pt x="15498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918759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17209395-9309-40E7-BD11-3D5233B4DE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4" y="1052980"/>
            <a:ext cx="4779603" cy="5158386"/>
          </a:xfrm>
          <a:prstGeom prst="rect">
            <a:avLst/>
          </a:prstGeom>
        </p:spPr>
      </p:pic>
      <p:sp>
        <p:nvSpPr>
          <p:cNvPr id="14" name="Объект 13"/>
          <p:cNvSpPr>
            <a:spLocks noGrp="1"/>
          </p:cNvSpPr>
          <p:nvPr>
            <p:ph sz="quarter" idx="14" hasCustomPrompt="1"/>
          </p:nvPr>
        </p:nvSpPr>
        <p:spPr>
          <a:xfrm>
            <a:off x="4787917" y="1845102"/>
            <a:ext cx="3097213" cy="36012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Таблица 15"/>
          <p:cNvSpPr>
            <a:spLocks noGrp="1"/>
          </p:cNvSpPr>
          <p:nvPr>
            <p:ph type="tbl" sz="quarter" idx="15"/>
          </p:nvPr>
        </p:nvSpPr>
        <p:spPr>
          <a:xfrm>
            <a:off x="496888" y="1413202"/>
            <a:ext cx="3427412" cy="446508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68418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 фотографие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283968" y="1557161"/>
            <a:ext cx="3888432" cy="453755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4"/>
          </p:nvPr>
        </p:nvSpPr>
        <p:spPr>
          <a:xfrm>
            <a:off x="496888" y="1557698"/>
            <a:ext cx="3600450" cy="36012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5295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936073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март-объек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Рисунок SmartArt 4"/>
          <p:cNvSpPr>
            <a:spLocks noGrp="1"/>
          </p:cNvSpPr>
          <p:nvPr>
            <p:ph type="dgm" sz="quarter" idx="14"/>
          </p:nvPr>
        </p:nvSpPr>
        <p:spPr>
          <a:xfrm>
            <a:off x="467544" y="1413202"/>
            <a:ext cx="7704906" cy="4754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532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4"/>
          </p:nvPr>
        </p:nvSpPr>
        <p:spPr>
          <a:xfrm>
            <a:off x="467544" y="1413202"/>
            <a:ext cx="7704906" cy="468103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4449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4"/>
          </p:nvPr>
        </p:nvSpPr>
        <p:spPr>
          <a:xfrm>
            <a:off x="467544" y="1413202"/>
            <a:ext cx="7704906" cy="44650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822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37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51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27" y="5158386"/>
            <a:ext cx="3590921" cy="1005691"/>
          </a:xfrm>
          <a:prstGeom prst="rect">
            <a:avLst/>
          </a:prstGeom>
        </p:spPr>
      </p:pic>
      <p:sp>
        <p:nvSpPr>
          <p:cNvPr id="9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15"/>
            <a:ext cx="2304256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74573779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ово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12"/>
            <a:ext cx="7715200" cy="4681603"/>
          </a:xfrm>
        </p:spPr>
        <p:txBody>
          <a:bodyPr/>
          <a:lstStyle>
            <a:lvl1pPr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9107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612029" y="6555629"/>
            <a:ext cx="281409" cy="14428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966201" fontAlgn="base">
              <a:lnSpc>
                <a:spcPts val="1267"/>
              </a:lnSpc>
              <a:spcBef>
                <a:spcPct val="0"/>
              </a:spcBef>
              <a:spcAft>
                <a:spcPct val="0"/>
              </a:spcAft>
              <a:defRPr/>
            </a:pPr>
            <a:fld id="{21747F3F-2E8A-4EAB-A46A-01A88D87E637}" type="slidenum">
              <a:rPr lang="en-US" sz="120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pPr algn="r" defTabSz="966201" fontAlgn="base">
                <a:lnSpc>
                  <a:spcPts val="1267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254981" y="120987"/>
            <a:ext cx="8638443" cy="55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805" tIns="40403" rIns="80805" bIns="40403" rtlCol="0" anchor="ctr">
            <a:noAutofit/>
          </a:bodyPr>
          <a:lstStyle>
            <a:lvl1pPr>
              <a:lnSpc>
                <a:spcPct val="100000"/>
              </a:lnSpc>
              <a:defRPr lang="en-US" sz="21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027874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3146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771800" y="1341087"/>
            <a:ext cx="4464496" cy="4753627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Заключительный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1834534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ово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8"/>
            <a:ext cx="7715200" cy="4681603"/>
          </a:xfrm>
        </p:spPr>
        <p:txBody>
          <a:bodyPr/>
          <a:lstStyle>
            <a:lvl1pPr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446074D7-7B97-4C60-B38F-D77E1B39E88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2210120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203848" y="2895754"/>
            <a:ext cx="4032448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203848" y="4510164"/>
            <a:ext cx="4032448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6" y="476782"/>
            <a:ext cx="3590921" cy="1005691"/>
          </a:xfrm>
          <a:prstGeom prst="rect">
            <a:avLst/>
          </a:prstGeom>
        </p:spPr>
      </p:pic>
      <p:sp>
        <p:nvSpPr>
          <p:cNvPr id="22" name="Объект 2"/>
          <p:cNvSpPr>
            <a:spLocks noGrp="1"/>
          </p:cNvSpPr>
          <p:nvPr>
            <p:ph idx="13" hasCustomPrompt="1"/>
          </p:nvPr>
        </p:nvSpPr>
        <p:spPr>
          <a:xfrm>
            <a:off x="3203848" y="6238756"/>
            <a:ext cx="4032448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231286538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/>
          <p:cNvSpPr/>
          <p:nvPr userDrawn="1"/>
        </p:nvSpPr>
        <p:spPr>
          <a:xfrm>
            <a:off x="3890078" y="6"/>
            <a:ext cx="5253925" cy="6859587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3925" h="6857999">
                <a:moveTo>
                  <a:pt x="294467" y="0"/>
                </a:moveTo>
                <a:lnTo>
                  <a:pt x="5253925" y="0"/>
                </a:lnTo>
                <a:lnTo>
                  <a:pt x="5253925" y="6857999"/>
                </a:lnTo>
                <a:lnTo>
                  <a:pt x="0" y="6857999"/>
                </a:lnTo>
                <a:lnTo>
                  <a:pt x="1108128" y="2069023"/>
                </a:lnTo>
                <a:lnTo>
                  <a:pt x="294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33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47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27" y="5158386"/>
            <a:ext cx="3590921" cy="1005691"/>
          </a:xfrm>
          <a:prstGeom prst="rect">
            <a:avLst/>
          </a:prstGeom>
        </p:spPr>
      </p:pic>
      <p:sp>
        <p:nvSpPr>
          <p:cNvPr id="14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11"/>
            <a:ext cx="2304256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320147943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лайд-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 userDrawn="1"/>
        </p:nvSpPr>
        <p:spPr>
          <a:xfrm>
            <a:off x="-10260" y="550646"/>
            <a:ext cx="7678604" cy="5754224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4207789 w 9167247"/>
              <a:gd name="connsiteY0" fmla="*/ 0 h 6857999"/>
              <a:gd name="connsiteX1" fmla="*/ 0 w 9167247"/>
              <a:gd name="connsiteY1" fmla="*/ 0 h 6857999"/>
              <a:gd name="connsiteX2" fmla="*/ 9167247 w 9167247"/>
              <a:gd name="connsiteY2" fmla="*/ 6857999 h 6857999"/>
              <a:gd name="connsiteX3" fmla="*/ 3913322 w 9167247"/>
              <a:gd name="connsiteY3" fmla="*/ 6857999 h 6857999"/>
              <a:gd name="connsiteX4" fmla="*/ 5021450 w 9167247"/>
              <a:gd name="connsiteY4" fmla="*/ 2069023 h 6857999"/>
              <a:gd name="connsiteX5" fmla="*/ 4207789 w 9167247"/>
              <a:gd name="connsiteY5" fmla="*/ 0 h 6857999"/>
              <a:gd name="connsiteX0" fmla="*/ 4207789 w 5021450"/>
              <a:gd name="connsiteY0" fmla="*/ 0 h 6873497"/>
              <a:gd name="connsiteX1" fmla="*/ 0 w 5021450"/>
              <a:gd name="connsiteY1" fmla="*/ 0 h 6873497"/>
              <a:gd name="connsiteX2" fmla="*/ 15498 w 5021450"/>
              <a:gd name="connsiteY2" fmla="*/ 6873497 h 6873497"/>
              <a:gd name="connsiteX3" fmla="*/ 3913322 w 5021450"/>
              <a:gd name="connsiteY3" fmla="*/ 6857999 h 6873497"/>
              <a:gd name="connsiteX4" fmla="*/ 5021450 w 5021450"/>
              <a:gd name="connsiteY4" fmla="*/ 2069023 h 6873497"/>
              <a:gd name="connsiteX5" fmla="*/ 4207789 w 5021450"/>
              <a:gd name="connsiteY5" fmla="*/ 0 h 6873497"/>
              <a:gd name="connsiteX0" fmla="*/ 7722556 w 8536217"/>
              <a:gd name="connsiteY0" fmla="*/ 0 h 6873497"/>
              <a:gd name="connsiteX1" fmla="*/ 0 w 8536217"/>
              <a:gd name="connsiteY1" fmla="*/ 9246 h 6873497"/>
              <a:gd name="connsiteX2" fmla="*/ 3530265 w 8536217"/>
              <a:gd name="connsiteY2" fmla="*/ 6873497 h 6873497"/>
              <a:gd name="connsiteX3" fmla="*/ 7428089 w 8536217"/>
              <a:gd name="connsiteY3" fmla="*/ 6857999 h 6873497"/>
              <a:gd name="connsiteX4" fmla="*/ 8536217 w 8536217"/>
              <a:gd name="connsiteY4" fmla="*/ 2069023 h 6873497"/>
              <a:gd name="connsiteX5" fmla="*/ 7722556 w 8536217"/>
              <a:gd name="connsiteY5" fmla="*/ 0 h 6873497"/>
              <a:gd name="connsiteX0" fmla="*/ 7722556 w 8536217"/>
              <a:gd name="connsiteY0" fmla="*/ 0 h 6864251"/>
              <a:gd name="connsiteX1" fmla="*/ 0 w 8536217"/>
              <a:gd name="connsiteY1" fmla="*/ 9246 h 6864251"/>
              <a:gd name="connsiteX2" fmla="*/ 6416 w 8536217"/>
              <a:gd name="connsiteY2" fmla="*/ 6864251 h 6864251"/>
              <a:gd name="connsiteX3" fmla="*/ 7428089 w 8536217"/>
              <a:gd name="connsiteY3" fmla="*/ 6857999 h 6864251"/>
              <a:gd name="connsiteX4" fmla="*/ 8536217 w 8536217"/>
              <a:gd name="connsiteY4" fmla="*/ 2069023 h 6864251"/>
              <a:gd name="connsiteX5" fmla="*/ 7722556 w 8536217"/>
              <a:gd name="connsiteY5" fmla="*/ 0 h 6864251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36513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73498"/>
              <a:gd name="connsiteX1" fmla="*/ 0 w 8536217"/>
              <a:gd name="connsiteY1" fmla="*/ 9246 h 6873498"/>
              <a:gd name="connsiteX2" fmla="*/ 15497 w 8536217"/>
              <a:gd name="connsiteY2" fmla="*/ 6873498 h 6873498"/>
              <a:gd name="connsiteX3" fmla="*/ 7428089 w 8536217"/>
              <a:gd name="connsiteY3" fmla="*/ 6857999 h 6873498"/>
              <a:gd name="connsiteX4" fmla="*/ 8536217 w 8536217"/>
              <a:gd name="connsiteY4" fmla="*/ 2069023 h 6873498"/>
              <a:gd name="connsiteX5" fmla="*/ 7722556 w 8536217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478682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6413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64252"/>
              <a:gd name="connsiteX1" fmla="*/ 0 w 8999402"/>
              <a:gd name="connsiteY1" fmla="*/ 0 h 6864252"/>
              <a:gd name="connsiteX2" fmla="*/ 6413 w 8999402"/>
              <a:gd name="connsiteY2" fmla="*/ 6864252 h 6864252"/>
              <a:gd name="connsiteX3" fmla="*/ 7891274 w 8999402"/>
              <a:gd name="connsiteY3" fmla="*/ 6857999 h 6864252"/>
              <a:gd name="connsiteX4" fmla="*/ 8999402 w 8999402"/>
              <a:gd name="connsiteY4" fmla="*/ 2069023 h 6864252"/>
              <a:gd name="connsiteX5" fmla="*/ 8185741 w 8999402"/>
              <a:gd name="connsiteY5" fmla="*/ 0 h 686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99402" h="6864252">
                <a:moveTo>
                  <a:pt x="8185741" y="0"/>
                </a:moveTo>
                <a:lnTo>
                  <a:pt x="0" y="0"/>
                </a:lnTo>
                <a:cubicBezTo>
                  <a:pt x="2139" y="2285002"/>
                  <a:pt x="4274" y="4579250"/>
                  <a:pt x="6413" y="6864252"/>
                </a:cubicBezTo>
                <a:lnTo>
                  <a:pt x="7891274" y="6857999"/>
                </a:lnTo>
                <a:lnTo>
                  <a:pt x="8999402" y="2069023"/>
                </a:lnTo>
                <a:lnTo>
                  <a:pt x="8185741" y="0"/>
                </a:lnTo>
                <a:close/>
              </a:path>
            </a:pathLst>
          </a:custGeom>
          <a:solidFill>
            <a:srgbClr val="0000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84380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9" name="Подзаголовок 2"/>
          <p:cNvSpPr txBox="1">
            <a:spLocks/>
          </p:cNvSpPr>
          <p:nvPr userDrawn="1"/>
        </p:nvSpPr>
        <p:spPr>
          <a:xfrm>
            <a:off x="2843808" y="566255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4EA-6A61-441B-9399-54A33483BC2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284380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5297206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66192" y="6310781"/>
            <a:ext cx="2133600" cy="365210"/>
          </a:xfrm>
        </p:spPr>
        <p:txBody>
          <a:bodyPr/>
          <a:lstStyle/>
          <a:p>
            <a:fld id="{52F389DC-9E19-4EE8-A8D3-3244F47808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07" y="5016991"/>
            <a:ext cx="3590921" cy="1005691"/>
          </a:xfrm>
          <a:prstGeom prst="rect">
            <a:avLst/>
          </a:prstGeom>
        </p:spPr>
      </p:pic>
      <p:sp>
        <p:nvSpPr>
          <p:cNvPr id="13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3839790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707904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725668" y="5297354"/>
            <a:ext cx="2133600" cy="36521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2E28C9B7-77DB-42B5-AD07-0761FECA3530}" type="datetime1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29.10.2021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 userDrawn="1"/>
        </p:nvSpPr>
        <p:spPr>
          <a:xfrm>
            <a:off x="3707904" y="6310781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3707904" y="1557152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348119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7715200" cy="792271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E7F6E1B9-6978-49A0-B769-AA0B478E901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19949780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3394720" cy="4537554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EFB904C4-4AB9-4D84-8905-B291CF4EBD0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4" y="1052980"/>
            <a:ext cx="4779603" cy="5158386"/>
          </a:xfrm>
          <a:prstGeom prst="rect">
            <a:avLst/>
          </a:prstGeom>
        </p:spPr>
      </p:pic>
      <p:sp>
        <p:nvSpPr>
          <p:cNvPr id="9" name="Полилиния 8"/>
          <p:cNvSpPr/>
          <p:nvPr userDrawn="1"/>
        </p:nvSpPr>
        <p:spPr>
          <a:xfrm>
            <a:off x="4479011" y="1891236"/>
            <a:ext cx="3773837" cy="3526681"/>
          </a:xfrm>
          <a:custGeom>
            <a:avLst/>
            <a:gdLst>
              <a:gd name="connsiteX0" fmla="*/ 15498 w 3773837"/>
              <a:gd name="connsiteY0" fmla="*/ 0 h 3525865"/>
              <a:gd name="connsiteX1" fmla="*/ 3332136 w 3773837"/>
              <a:gd name="connsiteY1" fmla="*/ 0 h 3525865"/>
              <a:gd name="connsiteX2" fmla="*/ 3773837 w 3773837"/>
              <a:gd name="connsiteY2" fmla="*/ 1751309 h 3525865"/>
              <a:gd name="connsiteX3" fmla="*/ 3363132 w 3773837"/>
              <a:gd name="connsiteY3" fmla="*/ 3525865 h 3525865"/>
              <a:gd name="connsiteX4" fmla="*/ 0 w 3773837"/>
              <a:gd name="connsiteY4" fmla="*/ 3525865 h 3525865"/>
              <a:gd name="connsiteX5" fmla="*/ 418454 w 3773837"/>
              <a:gd name="connsiteY5" fmla="*/ 1720312 h 3525865"/>
              <a:gd name="connsiteX6" fmla="*/ 15498 w 3773837"/>
              <a:gd name="connsiteY6" fmla="*/ 0 h 352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3837" h="3525865">
                <a:moveTo>
                  <a:pt x="15498" y="0"/>
                </a:moveTo>
                <a:lnTo>
                  <a:pt x="3332136" y="0"/>
                </a:lnTo>
                <a:lnTo>
                  <a:pt x="3773837" y="1751309"/>
                </a:lnTo>
                <a:lnTo>
                  <a:pt x="3363132" y="3525865"/>
                </a:lnTo>
                <a:lnTo>
                  <a:pt x="0" y="3525865"/>
                </a:lnTo>
                <a:lnTo>
                  <a:pt x="418454" y="1720312"/>
                </a:lnTo>
                <a:lnTo>
                  <a:pt x="15498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7295422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17209395-9309-40E7-BD11-3D5233B4DE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4" y="1052980"/>
            <a:ext cx="4779603" cy="5158386"/>
          </a:xfrm>
          <a:prstGeom prst="rect">
            <a:avLst/>
          </a:prstGeom>
        </p:spPr>
      </p:pic>
      <p:sp>
        <p:nvSpPr>
          <p:cNvPr id="14" name="Объект 13"/>
          <p:cNvSpPr>
            <a:spLocks noGrp="1"/>
          </p:cNvSpPr>
          <p:nvPr>
            <p:ph sz="quarter" idx="14" hasCustomPrompt="1"/>
          </p:nvPr>
        </p:nvSpPr>
        <p:spPr>
          <a:xfrm>
            <a:off x="4787909" y="1845102"/>
            <a:ext cx="3097213" cy="36012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Таблица 15"/>
          <p:cNvSpPr>
            <a:spLocks noGrp="1"/>
          </p:cNvSpPr>
          <p:nvPr>
            <p:ph type="tbl" sz="quarter" idx="15"/>
          </p:nvPr>
        </p:nvSpPr>
        <p:spPr>
          <a:xfrm>
            <a:off x="496888" y="1413202"/>
            <a:ext cx="3427412" cy="446508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43914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 фотографие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283968" y="1557157"/>
            <a:ext cx="3888432" cy="453755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4"/>
          </p:nvPr>
        </p:nvSpPr>
        <p:spPr>
          <a:xfrm>
            <a:off x="496888" y="1557698"/>
            <a:ext cx="3600450" cy="36012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63632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7429778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март-объек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Рисунок SmartArt 4"/>
          <p:cNvSpPr>
            <a:spLocks noGrp="1"/>
          </p:cNvSpPr>
          <p:nvPr>
            <p:ph type="dgm" sz="quarter" idx="14"/>
          </p:nvPr>
        </p:nvSpPr>
        <p:spPr>
          <a:xfrm>
            <a:off x="467544" y="1413202"/>
            <a:ext cx="7704906" cy="4754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8928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4"/>
          </p:nvPr>
        </p:nvSpPr>
        <p:spPr>
          <a:xfrm>
            <a:off x="467544" y="1413202"/>
            <a:ext cx="7704906" cy="468103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7377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4"/>
          </p:nvPr>
        </p:nvSpPr>
        <p:spPr>
          <a:xfrm>
            <a:off x="467544" y="1413202"/>
            <a:ext cx="7704906" cy="44650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88378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33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47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27" y="5158386"/>
            <a:ext cx="3590921" cy="1005691"/>
          </a:xfrm>
          <a:prstGeom prst="rect">
            <a:avLst/>
          </a:prstGeom>
        </p:spPr>
      </p:pic>
      <p:sp>
        <p:nvSpPr>
          <p:cNvPr id="9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11"/>
            <a:ext cx="2304256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39793353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771800" y="1341083"/>
            <a:ext cx="4464496" cy="4753627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Заключительный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241064423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ово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4"/>
            <a:ext cx="7715200" cy="4681603"/>
          </a:xfrm>
        </p:spPr>
        <p:txBody>
          <a:bodyPr/>
          <a:lstStyle>
            <a:lvl1pPr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446074D7-7B97-4C60-B38F-D77E1B39E88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8606998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203848" y="2895750"/>
            <a:ext cx="4032448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203848" y="4510164"/>
            <a:ext cx="4032448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5" y="476782"/>
            <a:ext cx="3590921" cy="1005691"/>
          </a:xfrm>
          <a:prstGeom prst="rect">
            <a:avLst/>
          </a:prstGeom>
        </p:spPr>
      </p:pic>
      <p:sp>
        <p:nvSpPr>
          <p:cNvPr id="22" name="Объект 2"/>
          <p:cNvSpPr>
            <a:spLocks noGrp="1"/>
          </p:cNvSpPr>
          <p:nvPr>
            <p:ph idx="13" hasCustomPrompt="1"/>
          </p:nvPr>
        </p:nvSpPr>
        <p:spPr>
          <a:xfrm>
            <a:off x="3203848" y="6238756"/>
            <a:ext cx="4032448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427441461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/>
          <p:cNvSpPr/>
          <p:nvPr userDrawn="1"/>
        </p:nvSpPr>
        <p:spPr>
          <a:xfrm>
            <a:off x="3890076" y="2"/>
            <a:ext cx="5253925" cy="6859587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3925" h="6857999">
                <a:moveTo>
                  <a:pt x="294467" y="0"/>
                </a:moveTo>
                <a:lnTo>
                  <a:pt x="5253925" y="0"/>
                </a:lnTo>
                <a:lnTo>
                  <a:pt x="5253925" y="6857999"/>
                </a:lnTo>
                <a:lnTo>
                  <a:pt x="0" y="6857999"/>
                </a:lnTo>
                <a:lnTo>
                  <a:pt x="1108128" y="2069023"/>
                </a:lnTo>
                <a:lnTo>
                  <a:pt x="294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29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43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25" y="5158386"/>
            <a:ext cx="3590921" cy="1005691"/>
          </a:xfrm>
          <a:prstGeom prst="rect">
            <a:avLst/>
          </a:prstGeom>
        </p:spPr>
      </p:pic>
      <p:sp>
        <p:nvSpPr>
          <p:cNvPr id="14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07"/>
            <a:ext cx="2304256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34868506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лайд-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 userDrawn="1"/>
        </p:nvSpPr>
        <p:spPr>
          <a:xfrm>
            <a:off x="-10260" y="550646"/>
            <a:ext cx="7678604" cy="5754224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4207789 w 9167247"/>
              <a:gd name="connsiteY0" fmla="*/ 0 h 6857999"/>
              <a:gd name="connsiteX1" fmla="*/ 0 w 9167247"/>
              <a:gd name="connsiteY1" fmla="*/ 0 h 6857999"/>
              <a:gd name="connsiteX2" fmla="*/ 9167247 w 9167247"/>
              <a:gd name="connsiteY2" fmla="*/ 6857999 h 6857999"/>
              <a:gd name="connsiteX3" fmla="*/ 3913322 w 9167247"/>
              <a:gd name="connsiteY3" fmla="*/ 6857999 h 6857999"/>
              <a:gd name="connsiteX4" fmla="*/ 5021450 w 9167247"/>
              <a:gd name="connsiteY4" fmla="*/ 2069023 h 6857999"/>
              <a:gd name="connsiteX5" fmla="*/ 4207789 w 9167247"/>
              <a:gd name="connsiteY5" fmla="*/ 0 h 6857999"/>
              <a:gd name="connsiteX0" fmla="*/ 4207789 w 5021450"/>
              <a:gd name="connsiteY0" fmla="*/ 0 h 6873497"/>
              <a:gd name="connsiteX1" fmla="*/ 0 w 5021450"/>
              <a:gd name="connsiteY1" fmla="*/ 0 h 6873497"/>
              <a:gd name="connsiteX2" fmla="*/ 15498 w 5021450"/>
              <a:gd name="connsiteY2" fmla="*/ 6873497 h 6873497"/>
              <a:gd name="connsiteX3" fmla="*/ 3913322 w 5021450"/>
              <a:gd name="connsiteY3" fmla="*/ 6857999 h 6873497"/>
              <a:gd name="connsiteX4" fmla="*/ 5021450 w 5021450"/>
              <a:gd name="connsiteY4" fmla="*/ 2069023 h 6873497"/>
              <a:gd name="connsiteX5" fmla="*/ 4207789 w 5021450"/>
              <a:gd name="connsiteY5" fmla="*/ 0 h 6873497"/>
              <a:gd name="connsiteX0" fmla="*/ 7722556 w 8536217"/>
              <a:gd name="connsiteY0" fmla="*/ 0 h 6873497"/>
              <a:gd name="connsiteX1" fmla="*/ 0 w 8536217"/>
              <a:gd name="connsiteY1" fmla="*/ 9246 h 6873497"/>
              <a:gd name="connsiteX2" fmla="*/ 3530265 w 8536217"/>
              <a:gd name="connsiteY2" fmla="*/ 6873497 h 6873497"/>
              <a:gd name="connsiteX3" fmla="*/ 7428089 w 8536217"/>
              <a:gd name="connsiteY3" fmla="*/ 6857999 h 6873497"/>
              <a:gd name="connsiteX4" fmla="*/ 8536217 w 8536217"/>
              <a:gd name="connsiteY4" fmla="*/ 2069023 h 6873497"/>
              <a:gd name="connsiteX5" fmla="*/ 7722556 w 8536217"/>
              <a:gd name="connsiteY5" fmla="*/ 0 h 6873497"/>
              <a:gd name="connsiteX0" fmla="*/ 7722556 w 8536217"/>
              <a:gd name="connsiteY0" fmla="*/ 0 h 6864251"/>
              <a:gd name="connsiteX1" fmla="*/ 0 w 8536217"/>
              <a:gd name="connsiteY1" fmla="*/ 9246 h 6864251"/>
              <a:gd name="connsiteX2" fmla="*/ 6416 w 8536217"/>
              <a:gd name="connsiteY2" fmla="*/ 6864251 h 6864251"/>
              <a:gd name="connsiteX3" fmla="*/ 7428089 w 8536217"/>
              <a:gd name="connsiteY3" fmla="*/ 6857999 h 6864251"/>
              <a:gd name="connsiteX4" fmla="*/ 8536217 w 8536217"/>
              <a:gd name="connsiteY4" fmla="*/ 2069023 h 6864251"/>
              <a:gd name="connsiteX5" fmla="*/ 7722556 w 8536217"/>
              <a:gd name="connsiteY5" fmla="*/ 0 h 6864251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36513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73498"/>
              <a:gd name="connsiteX1" fmla="*/ 0 w 8536217"/>
              <a:gd name="connsiteY1" fmla="*/ 9246 h 6873498"/>
              <a:gd name="connsiteX2" fmla="*/ 15497 w 8536217"/>
              <a:gd name="connsiteY2" fmla="*/ 6873498 h 6873498"/>
              <a:gd name="connsiteX3" fmla="*/ 7428089 w 8536217"/>
              <a:gd name="connsiteY3" fmla="*/ 6857999 h 6873498"/>
              <a:gd name="connsiteX4" fmla="*/ 8536217 w 8536217"/>
              <a:gd name="connsiteY4" fmla="*/ 2069023 h 6873498"/>
              <a:gd name="connsiteX5" fmla="*/ 7722556 w 8536217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478682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6413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64252"/>
              <a:gd name="connsiteX1" fmla="*/ 0 w 8999402"/>
              <a:gd name="connsiteY1" fmla="*/ 0 h 6864252"/>
              <a:gd name="connsiteX2" fmla="*/ 6413 w 8999402"/>
              <a:gd name="connsiteY2" fmla="*/ 6864252 h 6864252"/>
              <a:gd name="connsiteX3" fmla="*/ 7891274 w 8999402"/>
              <a:gd name="connsiteY3" fmla="*/ 6857999 h 6864252"/>
              <a:gd name="connsiteX4" fmla="*/ 8999402 w 8999402"/>
              <a:gd name="connsiteY4" fmla="*/ 2069023 h 6864252"/>
              <a:gd name="connsiteX5" fmla="*/ 8185741 w 8999402"/>
              <a:gd name="connsiteY5" fmla="*/ 0 h 686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99402" h="6864252">
                <a:moveTo>
                  <a:pt x="8185741" y="0"/>
                </a:moveTo>
                <a:lnTo>
                  <a:pt x="0" y="0"/>
                </a:lnTo>
                <a:cubicBezTo>
                  <a:pt x="2139" y="2285002"/>
                  <a:pt x="4274" y="4579250"/>
                  <a:pt x="6413" y="6864252"/>
                </a:cubicBezTo>
                <a:lnTo>
                  <a:pt x="7891274" y="6857999"/>
                </a:lnTo>
                <a:lnTo>
                  <a:pt x="8999402" y="2069023"/>
                </a:lnTo>
                <a:lnTo>
                  <a:pt x="8185741" y="0"/>
                </a:lnTo>
                <a:close/>
              </a:path>
            </a:pathLst>
          </a:custGeom>
          <a:solidFill>
            <a:srgbClr val="0000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84380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9" name="Подзаголовок 2"/>
          <p:cNvSpPr txBox="1">
            <a:spLocks/>
          </p:cNvSpPr>
          <p:nvPr userDrawn="1"/>
        </p:nvSpPr>
        <p:spPr>
          <a:xfrm>
            <a:off x="2843808" y="566255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4EA-6A61-441B-9399-54A33483BC2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284380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143026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66192" y="6310781"/>
            <a:ext cx="2133600" cy="365210"/>
          </a:xfrm>
        </p:spPr>
        <p:txBody>
          <a:bodyPr/>
          <a:lstStyle/>
          <a:p>
            <a:fld id="{52F389DC-9E19-4EE8-A8D3-3244F47808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07" y="5016991"/>
            <a:ext cx="3590921" cy="1005691"/>
          </a:xfrm>
          <a:prstGeom prst="rect">
            <a:avLst/>
          </a:prstGeom>
        </p:spPr>
      </p:pic>
      <p:sp>
        <p:nvSpPr>
          <p:cNvPr id="13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0194230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707904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725668" y="5297350"/>
            <a:ext cx="2133600" cy="36521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2E28C9B7-77DB-42B5-AD07-0761FECA3530}" type="datetime1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29.10.2021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 userDrawn="1"/>
        </p:nvSpPr>
        <p:spPr>
          <a:xfrm>
            <a:off x="3707904" y="6310781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3707904" y="1557152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19926576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7715200" cy="792271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E7F6E1B9-6978-49A0-B769-AA0B478E901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4422262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3394720" cy="4537554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EFB904C4-4AB9-4D84-8905-B291CF4EBD0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3" y="1052980"/>
            <a:ext cx="4779603" cy="5158386"/>
          </a:xfrm>
          <a:prstGeom prst="rect">
            <a:avLst/>
          </a:prstGeom>
        </p:spPr>
      </p:pic>
      <p:sp>
        <p:nvSpPr>
          <p:cNvPr id="9" name="Полилиния 8"/>
          <p:cNvSpPr/>
          <p:nvPr userDrawn="1"/>
        </p:nvSpPr>
        <p:spPr>
          <a:xfrm>
            <a:off x="4479011" y="1891232"/>
            <a:ext cx="3773837" cy="3526681"/>
          </a:xfrm>
          <a:custGeom>
            <a:avLst/>
            <a:gdLst>
              <a:gd name="connsiteX0" fmla="*/ 15498 w 3773837"/>
              <a:gd name="connsiteY0" fmla="*/ 0 h 3525865"/>
              <a:gd name="connsiteX1" fmla="*/ 3332136 w 3773837"/>
              <a:gd name="connsiteY1" fmla="*/ 0 h 3525865"/>
              <a:gd name="connsiteX2" fmla="*/ 3773837 w 3773837"/>
              <a:gd name="connsiteY2" fmla="*/ 1751309 h 3525865"/>
              <a:gd name="connsiteX3" fmla="*/ 3363132 w 3773837"/>
              <a:gd name="connsiteY3" fmla="*/ 3525865 h 3525865"/>
              <a:gd name="connsiteX4" fmla="*/ 0 w 3773837"/>
              <a:gd name="connsiteY4" fmla="*/ 3525865 h 3525865"/>
              <a:gd name="connsiteX5" fmla="*/ 418454 w 3773837"/>
              <a:gd name="connsiteY5" fmla="*/ 1720312 h 3525865"/>
              <a:gd name="connsiteX6" fmla="*/ 15498 w 3773837"/>
              <a:gd name="connsiteY6" fmla="*/ 0 h 352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3837" h="3525865">
                <a:moveTo>
                  <a:pt x="15498" y="0"/>
                </a:moveTo>
                <a:lnTo>
                  <a:pt x="3332136" y="0"/>
                </a:lnTo>
                <a:lnTo>
                  <a:pt x="3773837" y="1751309"/>
                </a:lnTo>
                <a:lnTo>
                  <a:pt x="3363132" y="3525865"/>
                </a:lnTo>
                <a:lnTo>
                  <a:pt x="0" y="3525865"/>
                </a:lnTo>
                <a:lnTo>
                  <a:pt x="418454" y="1720312"/>
                </a:lnTo>
                <a:lnTo>
                  <a:pt x="15498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4515400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17209395-9309-40E7-BD11-3D5233B4DE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3" y="1052980"/>
            <a:ext cx="4779603" cy="5158386"/>
          </a:xfrm>
          <a:prstGeom prst="rect">
            <a:avLst/>
          </a:prstGeom>
        </p:spPr>
      </p:pic>
      <p:sp>
        <p:nvSpPr>
          <p:cNvPr id="14" name="Объект 13"/>
          <p:cNvSpPr>
            <a:spLocks noGrp="1"/>
          </p:cNvSpPr>
          <p:nvPr>
            <p:ph sz="quarter" idx="14" hasCustomPrompt="1"/>
          </p:nvPr>
        </p:nvSpPr>
        <p:spPr>
          <a:xfrm>
            <a:off x="4787901" y="1845102"/>
            <a:ext cx="3097213" cy="36012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Таблица 15"/>
          <p:cNvSpPr>
            <a:spLocks noGrp="1"/>
          </p:cNvSpPr>
          <p:nvPr>
            <p:ph type="tbl" sz="quarter" idx="15"/>
          </p:nvPr>
        </p:nvSpPr>
        <p:spPr>
          <a:xfrm>
            <a:off x="496888" y="1413202"/>
            <a:ext cx="3427412" cy="446508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842315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 фотографие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283968" y="1557153"/>
            <a:ext cx="3888432" cy="453755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4"/>
          </p:nvPr>
        </p:nvSpPr>
        <p:spPr>
          <a:xfrm>
            <a:off x="496888" y="1557698"/>
            <a:ext cx="3600450" cy="36012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79702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84951019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март-объек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Рисунок SmartArt 4"/>
          <p:cNvSpPr>
            <a:spLocks noGrp="1"/>
          </p:cNvSpPr>
          <p:nvPr>
            <p:ph type="dgm" sz="quarter" idx="14"/>
          </p:nvPr>
        </p:nvSpPr>
        <p:spPr>
          <a:xfrm>
            <a:off x="467544" y="1413202"/>
            <a:ext cx="7704906" cy="4754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0817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4"/>
          </p:nvPr>
        </p:nvSpPr>
        <p:spPr>
          <a:xfrm>
            <a:off x="467544" y="1413202"/>
            <a:ext cx="7704906" cy="468103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90451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4"/>
          </p:nvPr>
        </p:nvSpPr>
        <p:spPr>
          <a:xfrm>
            <a:off x="467544" y="1413202"/>
            <a:ext cx="7704906" cy="44650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07373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29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43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25" y="5158386"/>
            <a:ext cx="3590921" cy="1005691"/>
          </a:xfrm>
          <a:prstGeom prst="rect">
            <a:avLst/>
          </a:prstGeom>
        </p:spPr>
      </p:pic>
      <p:sp>
        <p:nvSpPr>
          <p:cNvPr id="9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07"/>
            <a:ext cx="2304256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71903362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771800" y="1341079"/>
            <a:ext cx="4464496" cy="4753627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Заключительный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1927719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701"/>
            <a:ext cx="8229600" cy="114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593"/>
            <a:ext cx="8229600" cy="4527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7822"/>
            <a:ext cx="2895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4701"/>
            <a:ext cx="8229600" cy="1143265"/>
          </a:xfrm>
          <a:prstGeom prst="rect">
            <a:avLst/>
          </a:prstGeom>
        </p:spPr>
        <p:txBody>
          <a:bodyPr vert="horz" lIns="91349" tIns="45676" rIns="91349" bIns="4567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600590"/>
            <a:ext cx="8229600" cy="4527011"/>
          </a:xfrm>
          <a:prstGeom prst="rect">
            <a:avLst/>
          </a:prstGeom>
        </p:spPr>
        <p:txBody>
          <a:bodyPr vert="horz" lIns="91349" tIns="45676" rIns="91349" bIns="4567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6357829"/>
            <a:ext cx="2133600" cy="365210"/>
          </a:xfrm>
          <a:prstGeom prst="rect">
            <a:avLst/>
          </a:prstGeom>
        </p:spPr>
        <p:txBody>
          <a:bodyPr vert="horz" lIns="91349" tIns="45676" rIns="91349" bIns="4567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73"/>
            <a:fld id="{738FA66B-FB82-46AA-B896-7DBD3EBA3E3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73"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7829"/>
            <a:ext cx="2895600" cy="365210"/>
          </a:xfrm>
          <a:prstGeom prst="rect">
            <a:avLst/>
          </a:prstGeom>
        </p:spPr>
        <p:txBody>
          <a:bodyPr vert="horz" lIns="91349" tIns="45676" rIns="91349" bIns="4567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7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1" y="6357829"/>
            <a:ext cx="2133600" cy="365210"/>
          </a:xfrm>
          <a:prstGeom prst="rect">
            <a:avLst/>
          </a:prstGeom>
        </p:spPr>
        <p:txBody>
          <a:bodyPr vert="horz" lIns="91349" tIns="45676" rIns="91349" bIns="4567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73"/>
            <a:fld id="{DA4D1AC2-DB3A-44E5-BAA1-B1713F7756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7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609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</p:sldLayoutIdLst>
  <p:hf hdr="0" ftr="0" dt="0"/>
  <p:txStyles>
    <p:titleStyle>
      <a:lvl1pPr algn="ctr" defTabSz="91347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553" indent="-342553" algn="l" defTabSz="91347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199" indent="-285462" algn="l" defTabSz="91347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844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577" indent="-228369" algn="l" defTabSz="91347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314" indent="-228369" algn="l" defTabSz="91347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051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785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523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260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35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73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211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946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682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419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154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891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4701"/>
            <a:ext cx="8229600" cy="1143265"/>
          </a:xfrm>
          <a:prstGeom prst="rect">
            <a:avLst/>
          </a:prstGeom>
        </p:spPr>
        <p:txBody>
          <a:bodyPr vert="horz" lIns="91349" tIns="45676" rIns="91349" bIns="4567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600587"/>
            <a:ext cx="8229600" cy="4527011"/>
          </a:xfrm>
          <a:prstGeom prst="rect">
            <a:avLst/>
          </a:prstGeom>
        </p:spPr>
        <p:txBody>
          <a:bodyPr vert="horz" lIns="91349" tIns="45676" rIns="91349" bIns="4567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6357829"/>
            <a:ext cx="2133600" cy="365210"/>
          </a:xfrm>
          <a:prstGeom prst="rect">
            <a:avLst/>
          </a:prstGeom>
        </p:spPr>
        <p:txBody>
          <a:bodyPr vert="horz" lIns="91349" tIns="45676" rIns="91349" bIns="4567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73"/>
            <a:fld id="{738FA66B-FB82-46AA-B896-7DBD3EBA3E3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73"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7829"/>
            <a:ext cx="2895600" cy="365210"/>
          </a:xfrm>
          <a:prstGeom prst="rect">
            <a:avLst/>
          </a:prstGeom>
        </p:spPr>
        <p:txBody>
          <a:bodyPr vert="horz" lIns="91349" tIns="45676" rIns="91349" bIns="4567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7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1" y="6357829"/>
            <a:ext cx="2133600" cy="365210"/>
          </a:xfrm>
          <a:prstGeom prst="rect">
            <a:avLst/>
          </a:prstGeom>
        </p:spPr>
        <p:txBody>
          <a:bodyPr vert="horz" lIns="91349" tIns="45676" rIns="91349" bIns="4567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73"/>
            <a:fld id="{DA4D1AC2-DB3A-44E5-BAA1-B1713F7756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7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6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</p:sldLayoutIdLst>
  <p:hf hdr="0" ftr="0" dt="0"/>
  <p:txStyles>
    <p:titleStyle>
      <a:lvl1pPr algn="ctr" defTabSz="91347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553" indent="-342553" algn="l" defTabSz="91347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199" indent="-285462" algn="l" defTabSz="91347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844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577" indent="-228369" algn="l" defTabSz="91347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314" indent="-228369" algn="l" defTabSz="91347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051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785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523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260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35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73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211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946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682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419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154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891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701"/>
            <a:ext cx="8229600" cy="114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579"/>
            <a:ext cx="8229600" cy="4527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6F5B6-0779-414D-AD4B-2629AC442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7822"/>
            <a:ext cx="2895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D1AC2-DB3A-44E5-BAA1-B1713F7756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14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701"/>
            <a:ext cx="8229600" cy="114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575"/>
            <a:ext cx="8229600" cy="4527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6F5B6-0779-414D-AD4B-2629AC442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7822"/>
            <a:ext cx="2895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D1AC2-DB3A-44E5-BAA1-B1713F7756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547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701"/>
            <a:ext cx="8229600" cy="114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571"/>
            <a:ext cx="8229600" cy="4527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6F5B6-0779-414D-AD4B-2629AC442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7822"/>
            <a:ext cx="2895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D1AC2-DB3A-44E5-BAA1-B1713F7756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31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9.gif"/><Relationship Id="rId7" Type="http://schemas.openxmlformats.org/officeDocument/2006/relationships/image" Target="../media/image23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gif"/><Relationship Id="rId11" Type="http://schemas.openxmlformats.org/officeDocument/2006/relationships/image" Target="../media/image11.png"/><Relationship Id="rId5" Type="http://schemas.openxmlformats.org/officeDocument/2006/relationships/image" Target="../media/image21.gif"/><Relationship Id="rId10" Type="http://schemas.openxmlformats.org/officeDocument/2006/relationships/image" Target="../media/image14.PNG"/><Relationship Id="rId4" Type="http://schemas.openxmlformats.org/officeDocument/2006/relationships/image" Target="../media/image20.gif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03voa\Desktop\WORK\Фирменный стиль\Шаблоны презентации\Картинки для презы\phon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5" t="7385" r="6280" b="6280"/>
          <a:stretch/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661645" y="2061642"/>
            <a:ext cx="3482355" cy="1470365"/>
          </a:xfrm>
        </p:spPr>
        <p:txBody>
          <a:bodyPr/>
          <a:lstStyle/>
          <a:p>
            <a:r>
              <a:rPr lang="ru-RU" dirty="0">
                <a:solidFill>
                  <a:srgbClr val="4D4D4D"/>
                </a:solidFill>
              </a:rPr>
              <a:t>Кредиты на развитие бизнеса для самозанятых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05458"/>
            <a:ext cx="3455144" cy="115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37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Дуга 50"/>
          <p:cNvSpPr/>
          <p:nvPr/>
        </p:nvSpPr>
        <p:spPr>
          <a:xfrm rot="5075208">
            <a:off x="-790720" y="-2900792"/>
            <a:ext cx="6295307" cy="11765965"/>
          </a:xfrm>
          <a:prstGeom prst="arc">
            <a:avLst>
              <a:gd name="adj1" fmla="val 16191711"/>
              <a:gd name="adj2" fmla="val 1229268"/>
            </a:avLst>
          </a:prstGeom>
          <a:ln>
            <a:solidFill>
              <a:srgbClr val="FF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471037" y="6120899"/>
            <a:ext cx="108000" cy="10802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7987773" y="3312734"/>
            <a:ext cx="108000" cy="10802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7123678" y="4356290"/>
            <a:ext cx="108000" cy="10802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5" name="Овал 54"/>
          <p:cNvSpPr/>
          <p:nvPr/>
        </p:nvSpPr>
        <p:spPr>
          <a:xfrm>
            <a:off x="6187574" y="5006630"/>
            <a:ext cx="108000" cy="10802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5107453" y="5482187"/>
            <a:ext cx="108000" cy="10802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3415253" y="5957778"/>
            <a:ext cx="108000" cy="10802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71037" y="6336961"/>
            <a:ext cx="1260140" cy="26158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1999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379249" y="6048876"/>
            <a:ext cx="1260140" cy="26158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2004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071437" y="5616730"/>
            <a:ext cx="1260140" cy="26158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2013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151557" y="5112556"/>
            <a:ext cx="1260140" cy="26158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2016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195673" y="4301317"/>
            <a:ext cx="1260140" cy="26158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2017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059769" y="3050737"/>
            <a:ext cx="630070" cy="26158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2019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34933" y="5670367"/>
            <a:ext cx="1512168" cy="430898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algn="r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Учреждено</a:t>
            </a:r>
          </a:p>
          <a:p>
            <a:pPr algn="r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АО «МСП Банк»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119127" y="5403174"/>
            <a:ext cx="2039813" cy="600214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Реализует государственную программу финансовой поддержки МСП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279350" y="4825253"/>
            <a:ext cx="1728192" cy="600214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Реализует гарантийную поддержку МСП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431477" y="4210141"/>
            <a:ext cx="1461058" cy="769531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Участник национальной гарантийной системы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335900" y="3745233"/>
            <a:ext cx="2039813" cy="430898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algn="r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Осуществляет кредитование МСП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635719" y="3067023"/>
            <a:ext cx="2244043" cy="430898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algn="r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Участвует в реализации Национального проекта МСП</a:t>
            </a:r>
          </a:p>
        </p:txBody>
      </p:sp>
      <p:sp>
        <p:nvSpPr>
          <p:cNvPr id="23" name="Овал 22"/>
          <p:cNvSpPr/>
          <p:nvPr/>
        </p:nvSpPr>
        <p:spPr>
          <a:xfrm>
            <a:off x="8167781" y="2621316"/>
            <a:ext cx="108000" cy="10802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190402" y="2375856"/>
            <a:ext cx="630070" cy="26158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2020</a:t>
            </a:r>
            <a:endParaRPr lang="ru-RU" sz="1100" b="1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51734" y="2375603"/>
            <a:ext cx="2244043" cy="430898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algn="r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Участвует в антикризисных мерах поддержки МСП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90863" y="1125538"/>
            <a:ext cx="7776864" cy="1008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just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МСП Банк - дочерняя организация АО «Корпорация «МСП»  - института развития в сфере поддержки малого и среднего предпринимательства</a:t>
            </a:r>
            <a:r>
              <a:rPr lang="en-US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1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  <a:p>
            <a:pPr algn="just" defTabSz="913473"/>
            <a:endParaRPr lang="ru-RU" sz="11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 defTabSz="913473"/>
            <a:r>
              <a:rPr lang="ru-RU" sz="11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Банк видит своей миссией, с одной стороны, продолжение финансовой поддержки малого и среднего предпринимательства, в первую очередь - сегментов, входящих в число приоритетов Корпорации МСП и государства, с другой стороны – задание новых современных стандартов на рынке финансирования МСП путем внедрения передовых</a:t>
            </a:r>
            <a:r>
              <a:rPr lang="en-US" sz="11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технологий и решений.</a:t>
            </a:r>
            <a:endParaRPr lang="ru-RU" sz="1100" dirty="0">
              <a:solidFill>
                <a:srgbClr val="1F497D">
                  <a:lumMod val="60000"/>
                  <a:lumOff val="4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0931" y="2474594"/>
            <a:ext cx="5132553" cy="1600720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marL="285462" indent="-285462" defTabSz="913473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Банк с универсальной лицензией (Лицензия Банка России на осуществление банковских операций выдана Банку 25.01.2000)</a:t>
            </a:r>
          </a:p>
          <a:p>
            <a:pPr marL="285462" indent="-285462" defTabSz="913473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Участник рынка ценных бумаг (Лицензии профессионального участника рынка ценных бумаг)</a:t>
            </a:r>
          </a:p>
          <a:p>
            <a:pPr marL="285462" indent="428191" defTabSz="913473">
              <a:buFont typeface="Wingdings" panose="05000000000000000000" pitchFamily="2" charset="2"/>
              <a:buChar char="§"/>
            </a:pPr>
            <a:endParaRPr lang="ru-RU" sz="11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  <a:p>
            <a:pPr marL="285462" indent="428191" defTabSz="913473">
              <a:buFont typeface="Wingdings" panose="05000000000000000000" pitchFamily="2" charset="2"/>
              <a:buChar char="§"/>
            </a:pPr>
            <a:endParaRPr lang="ru-RU" sz="11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  <a:p>
            <a:pPr marL="285462" indent="428191" defTabSz="913473">
              <a:buFont typeface="Wingdings" panose="05000000000000000000" pitchFamily="2" charset="2"/>
              <a:buChar char="§"/>
            </a:pPr>
            <a:endParaRPr lang="ru-RU" sz="11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  <a:p>
            <a:pPr marL="742199" lvl="1" indent="-285462" defTabSz="913473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ru-RU" sz="11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 Банке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9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 61"/>
          <p:cNvSpPr/>
          <p:nvPr/>
        </p:nvSpPr>
        <p:spPr>
          <a:xfrm>
            <a:off x="4653373" y="3429529"/>
            <a:ext cx="4163539" cy="504056"/>
          </a:xfrm>
          <a:prstGeom prst="rect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50751" y="3429529"/>
            <a:ext cx="4169253" cy="504056"/>
          </a:xfrm>
          <a:prstGeom prst="rect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644732" y="942181"/>
            <a:ext cx="4163539" cy="504056"/>
          </a:xfrm>
          <a:prstGeom prst="rect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42110" y="942181"/>
            <a:ext cx="4169253" cy="504056"/>
          </a:xfrm>
          <a:prstGeom prst="rect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Кредитная поддержка субъектов МСП в рамках базовых кредитных продуктов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3537" y="1474620"/>
            <a:ext cx="4184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Пополнение оборотных средств, финансирование текущей деятельности (включая выплату заработной платы и пр. платежи, за исключением уплаты налогов и сборов), а также финансирование участия в тендере (конкурсе).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9741" y="1040321"/>
            <a:ext cx="3837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Оборотное кредитование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3568" y="2295456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Сумма от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500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рублей</a:t>
            </a: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853" y="2277666"/>
            <a:ext cx="319932" cy="312577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853" y="2637686"/>
            <a:ext cx="313200" cy="305561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853" y="2997746"/>
            <a:ext cx="313200" cy="298633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83568" y="2651987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Срок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36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3568" y="3008567"/>
            <a:ext cx="3600400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Ставка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5**% годовых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653373" y="1474620"/>
            <a:ext cx="4032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Финансирование инвестиций для приобретения, реконструкции, модернизации, ремонта основных средств, а также для строительства зданий и сооружений производственного назначения.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88024" y="1040321"/>
            <a:ext cx="3837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Инвестиционное кредитование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04048" y="2313244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Сумма от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2000*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рублей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75" y="2295454"/>
            <a:ext cx="319932" cy="312577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75" y="2655490"/>
            <a:ext cx="313200" cy="305561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75" y="3015534"/>
            <a:ext cx="313200" cy="298633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5004048" y="2669775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Срок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120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004048" y="3026339"/>
            <a:ext cx="3600400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Ставка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5**% годовых</a:t>
            </a:r>
            <a:endParaRPr lang="ru-RU" sz="12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76485" y="6248723"/>
            <a:ext cx="7962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* Кредитные сделки по сумме свыше 1 млрд руб. принимаются к рассмотрению исключительно при соответствии условиям программы субсидирования Министерства экономического развития РФ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18592" y="3966385"/>
            <a:ext cx="4032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sz="110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На финансирование расходов, связанных с исполнением контракта в рамках Федеральных законов 223-ФЗ и 44-ФЗ.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46634" y="3527669"/>
            <a:ext cx="3837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Контрактное кредитование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89298" y="4599712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Сумма от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500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рублей</a:t>
            </a:r>
          </a:p>
        </p:txBody>
      </p:sp>
      <p:pic>
        <p:nvPicPr>
          <p:cNvPr id="88" name="Рисунок 8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494" y="4581922"/>
            <a:ext cx="319932" cy="312577"/>
          </a:xfrm>
          <a:prstGeom prst="rect">
            <a:avLst/>
          </a:pr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494" y="4924433"/>
            <a:ext cx="313200" cy="305561"/>
          </a:xfrm>
          <a:prstGeom prst="rect">
            <a:avLst/>
          </a:prstGeom>
        </p:spPr>
      </p:pic>
      <p:pic>
        <p:nvPicPr>
          <p:cNvPr id="92" name="Рисунок 9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494" y="5278758"/>
            <a:ext cx="313200" cy="298633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689298" y="4956243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Срок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36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89298" y="5289574"/>
            <a:ext cx="3600400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Ставка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5**% годовых 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628406" y="3966369"/>
            <a:ext cx="40324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sz="110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Рефинансирование кредитов  (займов), выданных другими кредитными организациями на оборотные и инвестиционные цели.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788024" y="3527669"/>
            <a:ext cx="3837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Рефинансирование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999112" y="4581922"/>
            <a:ext cx="3672408" cy="80021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Сумма</a:t>
            </a:r>
          </a:p>
          <a:p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оборотные цели от </a:t>
            </a:r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500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рублей</a:t>
            </a:r>
          </a:p>
          <a:p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инвестиционные цели от </a:t>
            </a:r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1000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рублей</a:t>
            </a:r>
          </a:p>
          <a:p>
            <a:endParaRPr lang="ru-RU" sz="12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0" name="Рисунок 9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4116" y="4653681"/>
            <a:ext cx="319932" cy="312577"/>
          </a:xfrm>
          <a:prstGeom prst="rect">
            <a:avLst/>
          </a:prstGeom>
        </p:spPr>
      </p:pic>
      <p:pic>
        <p:nvPicPr>
          <p:cNvPr id="102" name="Рисунок 10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4116" y="5283397"/>
            <a:ext cx="313200" cy="305561"/>
          </a:xfrm>
          <a:prstGeom prst="rect">
            <a:avLst/>
          </a:prstGeom>
        </p:spPr>
      </p:pic>
      <p:pic>
        <p:nvPicPr>
          <p:cNvPr id="103" name="Рисунок 10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4116" y="5886213"/>
            <a:ext cx="313200" cy="298633"/>
          </a:xfrm>
          <a:prstGeom prst="rect">
            <a:avLst/>
          </a:prstGeom>
        </p:spPr>
      </p:pic>
      <p:sp>
        <p:nvSpPr>
          <p:cNvPr id="104" name="TextBox 103"/>
          <p:cNvSpPr txBox="1"/>
          <p:nvPr/>
        </p:nvSpPr>
        <p:spPr>
          <a:xfrm>
            <a:off x="4999112" y="5238125"/>
            <a:ext cx="3384378" cy="615553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Срок</a:t>
            </a:r>
          </a:p>
          <a:p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оборотные цели до </a:t>
            </a:r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36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</a:t>
            </a:r>
          </a:p>
          <a:p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инвестиционные цели до </a:t>
            </a:r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84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25571" y="5910485"/>
            <a:ext cx="23215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Ставка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5**% годовых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498316" y="6526138"/>
            <a:ext cx="226376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sz="10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ru-RU" sz="10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при наличии субсидирования  </a:t>
            </a: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801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4644732" y="942181"/>
            <a:ext cx="4163539" cy="504056"/>
          </a:xfrm>
          <a:prstGeom prst="rect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4656933" y="3221199"/>
            <a:ext cx="4163539" cy="504056"/>
          </a:xfrm>
          <a:prstGeom prst="rect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342110" y="942181"/>
            <a:ext cx="4169253" cy="504056"/>
          </a:xfrm>
          <a:prstGeom prst="rect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95536" y="1036518"/>
            <a:ext cx="3837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Базовый продукт «Экспресс поддержка»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31544" y="1480762"/>
            <a:ext cx="40324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развитие предпринимательской деятельности.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16016" y="1036519"/>
            <a:ext cx="3837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Кредитная поддержка самозанятых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929130" y="1773610"/>
            <a:ext cx="367240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Сумма от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50 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тысяч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рублей </a:t>
            </a: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8675" y="1778251"/>
            <a:ext cx="319932" cy="312577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2041" y="2237185"/>
            <a:ext cx="313200" cy="305561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2041" y="2783220"/>
            <a:ext cx="313200" cy="298633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7116" y="2109550"/>
            <a:ext cx="4017372" cy="600164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Срок </a:t>
            </a:r>
          </a:p>
          <a:p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105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50</a:t>
            </a:r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тысяч до </a:t>
            </a:r>
            <a:r>
              <a:rPr lang="ru-RU" sz="105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руб. – до </a:t>
            </a:r>
            <a:r>
              <a:rPr lang="ru-RU" sz="105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36</a:t>
            </a:r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 (включительно) </a:t>
            </a:r>
          </a:p>
          <a:p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105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руб. до </a:t>
            </a:r>
            <a:r>
              <a:rPr lang="ru-RU" sz="105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руб. - до </a:t>
            </a:r>
            <a:r>
              <a:rPr lang="ru-RU" sz="105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60</a:t>
            </a:r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 (включительно) 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4727301" y="6311364"/>
            <a:ext cx="3960831" cy="430798"/>
          </a:xfrm>
          <a:prstGeom prst="rect">
            <a:avLst/>
          </a:prstGeom>
        </p:spPr>
        <p:txBody>
          <a:bodyPr wrap="square" lIns="91349" tIns="45676" rIns="91349" bIns="45676">
            <a:spAutoFit/>
          </a:bodyPr>
          <a:lstStyle/>
          <a:p>
            <a:pPr defTabSz="913473">
              <a:defRPr/>
            </a:pPr>
            <a:r>
              <a:rPr lang="ru-RU" sz="1100" b="1" kern="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Расчетный счет для оформления кредита </a:t>
            </a:r>
          </a:p>
          <a:p>
            <a:pPr defTabSz="913473">
              <a:defRPr/>
            </a:pPr>
            <a:r>
              <a:rPr lang="ru-RU" sz="1100" b="1" kern="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может быть открыт в любом банке.</a:t>
            </a:r>
            <a:endParaRPr lang="ru-RU" sz="1100" kern="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31544" y="3771421"/>
            <a:ext cx="42609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рефинансирование кредитов самозанятых, направленных на развитие предпринимательской деятельности, на сумму не более суммы рефинансируемого кредита/</a:t>
            </a:r>
            <a:r>
              <a:rPr lang="ru-RU" sz="1100" dirty="0" err="1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ов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(займа/</a:t>
            </a:r>
            <a:r>
              <a:rPr lang="ru-RU" sz="1100" dirty="0" err="1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ов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) по данным БКИ. Максимальный размер кредита составляет не более суммы рефинансируемых кредитов по данным Бюро кредитных историй</a:t>
            </a:r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, но не более 1 млн рублей.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016542" y="4947687"/>
            <a:ext cx="3672408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Сумма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млн рублей (срок регистрации Заемщика на дату подачи заявки - от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0 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месяцев)</a:t>
            </a:r>
          </a:p>
        </p:txBody>
      </p:sp>
      <p:pic>
        <p:nvPicPr>
          <p:cNvPr id="100" name="Рисунок 9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670" y="5022230"/>
            <a:ext cx="319932" cy="312577"/>
          </a:xfrm>
          <a:prstGeom prst="rect">
            <a:avLst/>
          </a:prstGeom>
        </p:spPr>
      </p:pic>
      <p:pic>
        <p:nvPicPr>
          <p:cNvPr id="101" name="Рисунок 10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5036" y="5500838"/>
            <a:ext cx="313200" cy="305561"/>
          </a:xfrm>
          <a:prstGeom prst="rect">
            <a:avLst/>
          </a:prstGeom>
        </p:spPr>
      </p:pic>
      <p:pic>
        <p:nvPicPr>
          <p:cNvPr id="102" name="Рисунок 10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5036" y="5968555"/>
            <a:ext cx="313200" cy="298633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5016542" y="5500483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36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 (включительно) 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23492" y="4964968"/>
            <a:ext cx="367240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Сумма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 10 млн. рублей включительно</a:t>
            </a:r>
          </a:p>
        </p:txBody>
      </p:sp>
      <p:pic>
        <p:nvPicPr>
          <p:cNvPr id="109" name="Рисунок 10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794" y="4947178"/>
            <a:ext cx="319932" cy="312577"/>
          </a:xfrm>
          <a:prstGeom prst="rect">
            <a:avLst/>
          </a:prstGeom>
        </p:spPr>
      </p:pic>
      <p:pic>
        <p:nvPicPr>
          <p:cNvPr id="110" name="Рисунок 10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396" y="5307199"/>
            <a:ext cx="313200" cy="305561"/>
          </a:xfrm>
          <a:prstGeom prst="rect">
            <a:avLst/>
          </a:prstGeom>
        </p:spPr>
      </p:pic>
      <p:pic>
        <p:nvPicPr>
          <p:cNvPr id="111" name="Рисунок 1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396" y="5678071"/>
            <a:ext cx="313200" cy="298633"/>
          </a:xfrm>
          <a:prstGeom prst="rect">
            <a:avLst/>
          </a:prstGeom>
        </p:spPr>
      </p:pic>
      <p:sp>
        <p:nvSpPr>
          <p:cNvPr id="112" name="TextBox 111"/>
          <p:cNvSpPr txBox="1"/>
          <p:nvPr/>
        </p:nvSpPr>
        <p:spPr>
          <a:xfrm>
            <a:off x="623492" y="5321495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Срок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36 месяцев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623492" y="5678071"/>
            <a:ext cx="3744416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Ставка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11,5% годовых 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716016" y="3213770"/>
            <a:ext cx="3837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Рефинансирование кредитов самозанятых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43013" y="2205658"/>
            <a:ext cx="3865790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ТРЕБОВАНИЯ К ЗАЕМЩИКУ</a:t>
            </a:r>
          </a:p>
          <a:p>
            <a:pPr marL="171450" indent="-171450" algn="just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Субъект МСП – юридическое лицо (распространяется только на юридические лица с организационно правовой форма - ООО) или индивидуальный предприниматель (за исключением индивидуальных предпринимателей,  применяющих специальный налоговый режим «Налог на профессиональный доход»).</a:t>
            </a:r>
          </a:p>
          <a:p>
            <a:pPr marL="171450" indent="-171450" algn="just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У заемщика отсутствует отрицательная кредитная история.</a:t>
            </a:r>
          </a:p>
          <a:p>
            <a:pPr marL="171450" indent="-171450" algn="just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Доход от текущей деятельности заемщика покрывает расходы на обслуживание и погашение кредита.</a:t>
            </a:r>
          </a:p>
          <a:p>
            <a:pPr marL="171450" indent="-171450" algn="just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Срок регистрации Заемщика на дату подачи заявки не менее 12 месяцев</a:t>
            </a:r>
          </a:p>
          <a:p>
            <a:pPr algn="just"/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23528" y="1624608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ЦЕЛЬ КРЕДИТОВАНИЯ -  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развитие предпринимательской деятельности.</a:t>
            </a:r>
          </a:p>
          <a:p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90664" y="5956445"/>
            <a:ext cx="3744416" cy="415498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Ставка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12,0%-12,5%</a:t>
            </a:r>
          </a:p>
          <a:p>
            <a:r>
              <a:rPr lang="ru-RU" sz="9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в зависимости от рейтинга Заемщика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65061" y="2709714"/>
            <a:ext cx="3744416" cy="415498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Ставка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12,0%-12,5%</a:t>
            </a:r>
          </a:p>
          <a:p>
            <a:r>
              <a:rPr lang="ru-RU" sz="9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в зависимости от рейтинга Заемщика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Кредитная поддержка субъектов МСП в рамках базовых кредитных продуктов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604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21378" y="1485113"/>
            <a:ext cx="4176464" cy="573740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00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ЦЕЛЬ КРЕДИТОВАНИЯ -  </a:t>
            </a:r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развитие предпринимательской деятельности.</a:t>
            </a:r>
          </a:p>
          <a:p>
            <a:pPr defTabSz="913473"/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ounded Rectangular Callout 1"/>
          <p:cNvSpPr/>
          <p:nvPr/>
        </p:nvSpPr>
        <p:spPr>
          <a:xfrm rot="9006540">
            <a:off x="6883651" y="378014"/>
            <a:ext cx="1303699" cy="955833"/>
          </a:xfrm>
          <a:custGeom>
            <a:avLst/>
            <a:gdLst>
              <a:gd name="connsiteX0" fmla="*/ 0 w 5410200"/>
              <a:gd name="connsiteY0" fmla="*/ 444509 h 2667000"/>
              <a:gd name="connsiteX1" fmla="*/ 444509 w 5410200"/>
              <a:gd name="connsiteY1" fmla="*/ 0 h 2667000"/>
              <a:gd name="connsiteX2" fmla="*/ 901700 w 5410200"/>
              <a:gd name="connsiteY2" fmla="*/ 0 h 2667000"/>
              <a:gd name="connsiteX3" fmla="*/ 901700 w 5410200"/>
              <a:gd name="connsiteY3" fmla="*/ 0 h 2667000"/>
              <a:gd name="connsiteX4" fmla="*/ 2254250 w 5410200"/>
              <a:gd name="connsiteY4" fmla="*/ 0 h 2667000"/>
              <a:gd name="connsiteX5" fmla="*/ 4965691 w 5410200"/>
              <a:gd name="connsiteY5" fmla="*/ 0 h 2667000"/>
              <a:gd name="connsiteX6" fmla="*/ 5410200 w 5410200"/>
              <a:gd name="connsiteY6" fmla="*/ 444509 h 2667000"/>
              <a:gd name="connsiteX7" fmla="*/ 5410200 w 5410200"/>
              <a:gd name="connsiteY7" fmla="*/ 1555750 h 2667000"/>
              <a:gd name="connsiteX8" fmla="*/ 5410200 w 5410200"/>
              <a:gd name="connsiteY8" fmla="*/ 1555750 h 2667000"/>
              <a:gd name="connsiteX9" fmla="*/ 5410200 w 5410200"/>
              <a:gd name="connsiteY9" fmla="*/ 2222500 h 2667000"/>
              <a:gd name="connsiteX10" fmla="*/ 5410200 w 5410200"/>
              <a:gd name="connsiteY10" fmla="*/ 2222491 h 2667000"/>
              <a:gd name="connsiteX11" fmla="*/ 4965691 w 5410200"/>
              <a:gd name="connsiteY11" fmla="*/ 2667000 h 2667000"/>
              <a:gd name="connsiteX12" fmla="*/ 2254250 w 5410200"/>
              <a:gd name="connsiteY12" fmla="*/ 2667000 h 2667000"/>
              <a:gd name="connsiteX13" fmla="*/ 1688848 w 5410200"/>
              <a:gd name="connsiteY13" fmla="*/ 3397518 h 2667000"/>
              <a:gd name="connsiteX14" fmla="*/ 901700 w 5410200"/>
              <a:gd name="connsiteY14" fmla="*/ 2667000 h 2667000"/>
              <a:gd name="connsiteX15" fmla="*/ 444509 w 5410200"/>
              <a:gd name="connsiteY15" fmla="*/ 2667000 h 2667000"/>
              <a:gd name="connsiteX16" fmla="*/ 0 w 5410200"/>
              <a:gd name="connsiteY16" fmla="*/ 2222491 h 2667000"/>
              <a:gd name="connsiteX17" fmla="*/ 0 w 5410200"/>
              <a:gd name="connsiteY17" fmla="*/ 2222500 h 2667000"/>
              <a:gd name="connsiteX18" fmla="*/ 0 w 5410200"/>
              <a:gd name="connsiteY18" fmla="*/ 1555750 h 2667000"/>
              <a:gd name="connsiteX19" fmla="*/ 0 w 5410200"/>
              <a:gd name="connsiteY19" fmla="*/ 1555750 h 2667000"/>
              <a:gd name="connsiteX20" fmla="*/ 0 w 5410200"/>
              <a:gd name="connsiteY20" fmla="*/ 444509 h 2667000"/>
              <a:gd name="connsiteX0" fmla="*/ 0 w 5410200"/>
              <a:gd name="connsiteY0" fmla="*/ 444509 h 3397518"/>
              <a:gd name="connsiteX1" fmla="*/ 444509 w 5410200"/>
              <a:gd name="connsiteY1" fmla="*/ 0 h 3397518"/>
              <a:gd name="connsiteX2" fmla="*/ 901700 w 5410200"/>
              <a:gd name="connsiteY2" fmla="*/ 0 h 3397518"/>
              <a:gd name="connsiteX3" fmla="*/ 901700 w 5410200"/>
              <a:gd name="connsiteY3" fmla="*/ 0 h 3397518"/>
              <a:gd name="connsiteX4" fmla="*/ 2254250 w 5410200"/>
              <a:gd name="connsiteY4" fmla="*/ 0 h 3397518"/>
              <a:gd name="connsiteX5" fmla="*/ 4965691 w 5410200"/>
              <a:gd name="connsiteY5" fmla="*/ 0 h 3397518"/>
              <a:gd name="connsiteX6" fmla="*/ 5410200 w 5410200"/>
              <a:gd name="connsiteY6" fmla="*/ 444509 h 3397518"/>
              <a:gd name="connsiteX7" fmla="*/ 5410200 w 5410200"/>
              <a:gd name="connsiteY7" fmla="*/ 1555750 h 3397518"/>
              <a:gd name="connsiteX8" fmla="*/ 5410200 w 5410200"/>
              <a:gd name="connsiteY8" fmla="*/ 1555750 h 3397518"/>
              <a:gd name="connsiteX9" fmla="*/ 5410200 w 5410200"/>
              <a:gd name="connsiteY9" fmla="*/ 2222500 h 3397518"/>
              <a:gd name="connsiteX10" fmla="*/ 5410200 w 5410200"/>
              <a:gd name="connsiteY10" fmla="*/ 2222491 h 3397518"/>
              <a:gd name="connsiteX11" fmla="*/ 4965691 w 5410200"/>
              <a:gd name="connsiteY11" fmla="*/ 2667000 h 3397518"/>
              <a:gd name="connsiteX12" fmla="*/ 3168650 w 5410200"/>
              <a:gd name="connsiteY12" fmla="*/ 2657764 h 3397518"/>
              <a:gd name="connsiteX13" fmla="*/ 1688848 w 5410200"/>
              <a:gd name="connsiteY13" fmla="*/ 3397518 h 3397518"/>
              <a:gd name="connsiteX14" fmla="*/ 901700 w 5410200"/>
              <a:gd name="connsiteY14" fmla="*/ 2667000 h 3397518"/>
              <a:gd name="connsiteX15" fmla="*/ 444509 w 5410200"/>
              <a:gd name="connsiteY15" fmla="*/ 2667000 h 3397518"/>
              <a:gd name="connsiteX16" fmla="*/ 0 w 5410200"/>
              <a:gd name="connsiteY16" fmla="*/ 2222491 h 3397518"/>
              <a:gd name="connsiteX17" fmla="*/ 0 w 5410200"/>
              <a:gd name="connsiteY17" fmla="*/ 2222500 h 3397518"/>
              <a:gd name="connsiteX18" fmla="*/ 0 w 5410200"/>
              <a:gd name="connsiteY18" fmla="*/ 1555750 h 3397518"/>
              <a:gd name="connsiteX19" fmla="*/ 0 w 5410200"/>
              <a:gd name="connsiteY19" fmla="*/ 1555750 h 3397518"/>
              <a:gd name="connsiteX20" fmla="*/ 0 w 5410200"/>
              <a:gd name="connsiteY20" fmla="*/ 444509 h 3397518"/>
              <a:gd name="connsiteX0" fmla="*/ 0 w 5410200"/>
              <a:gd name="connsiteY0" fmla="*/ 444509 h 3397518"/>
              <a:gd name="connsiteX1" fmla="*/ 444509 w 5410200"/>
              <a:gd name="connsiteY1" fmla="*/ 0 h 3397518"/>
              <a:gd name="connsiteX2" fmla="*/ 901700 w 5410200"/>
              <a:gd name="connsiteY2" fmla="*/ 0 h 3397518"/>
              <a:gd name="connsiteX3" fmla="*/ 901700 w 5410200"/>
              <a:gd name="connsiteY3" fmla="*/ 0 h 3397518"/>
              <a:gd name="connsiteX4" fmla="*/ 2254250 w 5410200"/>
              <a:gd name="connsiteY4" fmla="*/ 0 h 3397518"/>
              <a:gd name="connsiteX5" fmla="*/ 4965691 w 5410200"/>
              <a:gd name="connsiteY5" fmla="*/ 0 h 3397518"/>
              <a:gd name="connsiteX6" fmla="*/ 5410200 w 5410200"/>
              <a:gd name="connsiteY6" fmla="*/ 444509 h 3397518"/>
              <a:gd name="connsiteX7" fmla="*/ 5410200 w 5410200"/>
              <a:gd name="connsiteY7" fmla="*/ 1555750 h 3397518"/>
              <a:gd name="connsiteX8" fmla="*/ 5410200 w 5410200"/>
              <a:gd name="connsiteY8" fmla="*/ 1555750 h 3397518"/>
              <a:gd name="connsiteX9" fmla="*/ 5410200 w 5410200"/>
              <a:gd name="connsiteY9" fmla="*/ 2222500 h 3397518"/>
              <a:gd name="connsiteX10" fmla="*/ 5410200 w 5410200"/>
              <a:gd name="connsiteY10" fmla="*/ 2222491 h 3397518"/>
              <a:gd name="connsiteX11" fmla="*/ 4965691 w 5410200"/>
              <a:gd name="connsiteY11" fmla="*/ 2667000 h 3397518"/>
              <a:gd name="connsiteX12" fmla="*/ 3168650 w 5410200"/>
              <a:gd name="connsiteY12" fmla="*/ 2657764 h 3397518"/>
              <a:gd name="connsiteX13" fmla="*/ 1688848 w 5410200"/>
              <a:gd name="connsiteY13" fmla="*/ 3397518 h 3397518"/>
              <a:gd name="connsiteX14" fmla="*/ 2361045 w 5410200"/>
              <a:gd name="connsiteY14" fmla="*/ 2667000 h 3397518"/>
              <a:gd name="connsiteX15" fmla="*/ 444509 w 5410200"/>
              <a:gd name="connsiteY15" fmla="*/ 2667000 h 3397518"/>
              <a:gd name="connsiteX16" fmla="*/ 0 w 5410200"/>
              <a:gd name="connsiteY16" fmla="*/ 2222491 h 3397518"/>
              <a:gd name="connsiteX17" fmla="*/ 0 w 5410200"/>
              <a:gd name="connsiteY17" fmla="*/ 2222500 h 3397518"/>
              <a:gd name="connsiteX18" fmla="*/ 0 w 5410200"/>
              <a:gd name="connsiteY18" fmla="*/ 1555750 h 3397518"/>
              <a:gd name="connsiteX19" fmla="*/ 0 w 5410200"/>
              <a:gd name="connsiteY19" fmla="*/ 1555750 h 3397518"/>
              <a:gd name="connsiteX20" fmla="*/ 0 w 5410200"/>
              <a:gd name="connsiteY20" fmla="*/ 444509 h 3397518"/>
              <a:gd name="connsiteX0" fmla="*/ 0 w 5410200"/>
              <a:gd name="connsiteY0" fmla="*/ 444509 h 3157372"/>
              <a:gd name="connsiteX1" fmla="*/ 444509 w 5410200"/>
              <a:gd name="connsiteY1" fmla="*/ 0 h 3157372"/>
              <a:gd name="connsiteX2" fmla="*/ 901700 w 5410200"/>
              <a:gd name="connsiteY2" fmla="*/ 0 h 3157372"/>
              <a:gd name="connsiteX3" fmla="*/ 901700 w 5410200"/>
              <a:gd name="connsiteY3" fmla="*/ 0 h 3157372"/>
              <a:gd name="connsiteX4" fmla="*/ 2254250 w 5410200"/>
              <a:gd name="connsiteY4" fmla="*/ 0 h 3157372"/>
              <a:gd name="connsiteX5" fmla="*/ 4965691 w 5410200"/>
              <a:gd name="connsiteY5" fmla="*/ 0 h 3157372"/>
              <a:gd name="connsiteX6" fmla="*/ 5410200 w 5410200"/>
              <a:gd name="connsiteY6" fmla="*/ 444509 h 3157372"/>
              <a:gd name="connsiteX7" fmla="*/ 5410200 w 5410200"/>
              <a:gd name="connsiteY7" fmla="*/ 1555750 h 3157372"/>
              <a:gd name="connsiteX8" fmla="*/ 5410200 w 5410200"/>
              <a:gd name="connsiteY8" fmla="*/ 1555750 h 3157372"/>
              <a:gd name="connsiteX9" fmla="*/ 5410200 w 5410200"/>
              <a:gd name="connsiteY9" fmla="*/ 2222500 h 3157372"/>
              <a:gd name="connsiteX10" fmla="*/ 5410200 w 5410200"/>
              <a:gd name="connsiteY10" fmla="*/ 2222491 h 3157372"/>
              <a:gd name="connsiteX11" fmla="*/ 4965691 w 5410200"/>
              <a:gd name="connsiteY11" fmla="*/ 2667000 h 3157372"/>
              <a:gd name="connsiteX12" fmla="*/ 3168650 w 5410200"/>
              <a:gd name="connsiteY12" fmla="*/ 2657764 h 3157372"/>
              <a:gd name="connsiteX13" fmla="*/ 2806448 w 5410200"/>
              <a:gd name="connsiteY13" fmla="*/ 3157372 h 3157372"/>
              <a:gd name="connsiteX14" fmla="*/ 2361045 w 5410200"/>
              <a:gd name="connsiteY14" fmla="*/ 2667000 h 3157372"/>
              <a:gd name="connsiteX15" fmla="*/ 444509 w 5410200"/>
              <a:gd name="connsiteY15" fmla="*/ 2667000 h 3157372"/>
              <a:gd name="connsiteX16" fmla="*/ 0 w 5410200"/>
              <a:gd name="connsiteY16" fmla="*/ 2222491 h 3157372"/>
              <a:gd name="connsiteX17" fmla="*/ 0 w 5410200"/>
              <a:gd name="connsiteY17" fmla="*/ 2222500 h 3157372"/>
              <a:gd name="connsiteX18" fmla="*/ 0 w 5410200"/>
              <a:gd name="connsiteY18" fmla="*/ 1555750 h 3157372"/>
              <a:gd name="connsiteX19" fmla="*/ 0 w 5410200"/>
              <a:gd name="connsiteY19" fmla="*/ 1555750 h 3157372"/>
              <a:gd name="connsiteX20" fmla="*/ 0 w 5410200"/>
              <a:gd name="connsiteY20" fmla="*/ 444509 h 3157372"/>
              <a:gd name="connsiteX0" fmla="*/ 0 w 5410200"/>
              <a:gd name="connsiteY0" fmla="*/ 444509 h 3157372"/>
              <a:gd name="connsiteX1" fmla="*/ 444509 w 5410200"/>
              <a:gd name="connsiteY1" fmla="*/ 0 h 3157372"/>
              <a:gd name="connsiteX2" fmla="*/ 901700 w 5410200"/>
              <a:gd name="connsiteY2" fmla="*/ 0 h 3157372"/>
              <a:gd name="connsiteX3" fmla="*/ 901700 w 5410200"/>
              <a:gd name="connsiteY3" fmla="*/ 0 h 3157372"/>
              <a:gd name="connsiteX4" fmla="*/ 2254250 w 5410200"/>
              <a:gd name="connsiteY4" fmla="*/ 0 h 3157372"/>
              <a:gd name="connsiteX5" fmla="*/ 4965691 w 5410200"/>
              <a:gd name="connsiteY5" fmla="*/ 0 h 3157372"/>
              <a:gd name="connsiteX6" fmla="*/ 5410200 w 5410200"/>
              <a:gd name="connsiteY6" fmla="*/ 444509 h 3157372"/>
              <a:gd name="connsiteX7" fmla="*/ 5410200 w 5410200"/>
              <a:gd name="connsiteY7" fmla="*/ 1555750 h 3157372"/>
              <a:gd name="connsiteX8" fmla="*/ 5410200 w 5410200"/>
              <a:gd name="connsiteY8" fmla="*/ 1555750 h 3157372"/>
              <a:gd name="connsiteX9" fmla="*/ 5410200 w 5410200"/>
              <a:gd name="connsiteY9" fmla="*/ 2222500 h 3157372"/>
              <a:gd name="connsiteX10" fmla="*/ 5410200 w 5410200"/>
              <a:gd name="connsiteY10" fmla="*/ 2222491 h 3157372"/>
              <a:gd name="connsiteX11" fmla="*/ 4965691 w 5410200"/>
              <a:gd name="connsiteY11" fmla="*/ 2667000 h 3157372"/>
              <a:gd name="connsiteX12" fmla="*/ 3168650 w 5410200"/>
              <a:gd name="connsiteY12" fmla="*/ 2657764 h 3157372"/>
              <a:gd name="connsiteX13" fmla="*/ 2806448 w 5410200"/>
              <a:gd name="connsiteY13" fmla="*/ 3157372 h 3157372"/>
              <a:gd name="connsiteX14" fmla="*/ 2074718 w 5410200"/>
              <a:gd name="connsiteY14" fmla="*/ 2667000 h 3157372"/>
              <a:gd name="connsiteX15" fmla="*/ 444509 w 5410200"/>
              <a:gd name="connsiteY15" fmla="*/ 2667000 h 3157372"/>
              <a:gd name="connsiteX16" fmla="*/ 0 w 5410200"/>
              <a:gd name="connsiteY16" fmla="*/ 2222491 h 3157372"/>
              <a:gd name="connsiteX17" fmla="*/ 0 w 5410200"/>
              <a:gd name="connsiteY17" fmla="*/ 2222500 h 3157372"/>
              <a:gd name="connsiteX18" fmla="*/ 0 w 5410200"/>
              <a:gd name="connsiteY18" fmla="*/ 1555750 h 3157372"/>
              <a:gd name="connsiteX19" fmla="*/ 0 w 5410200"/>
              <a:gd name="connsiteY19" fmla="*/ 1555750 h 3157372"/>
              <a:gd name="connsiteX20" fmla="*/ 0 w 5410200"/>
              <a:gd name="connsiteY20" fmla="*/ 444509 h 3157372"/>
              <a:gd name="connsiteX0" fmla="*/ 0 w 5410200"/>
              <a:gd name="connsiteY0" fmla="*/ 444509 h 3166608"/>
              <a:gd name="connsiteX1" fmla="*/ 444509 w 5410200"/>
              <a:gd name="connsiteY1" fmla="*/ 0 h 3166608"/>
              <a:gd name="connsiteX2" fmla="*/ 901700 w 5410200"/>
              <a:gd name="connsiteY2" fmla="*/ 0 h 3166608"/>
              <a:gd name="connsiteX3" fmla="*/ 901700 w 5410200"/>
              <a:gd name="connsiteY3" fmla="*/ 0 h 3166608"/>
              <a:gd name="connsiteX4" fmla="*/ 2254250 w 5410200"/>
              <a:gd name="connsiteY4" fmla="*/ 0 h 3166608"/>
              <a:gd name="connsiteX5" fmla="*/ 4965691 w 5410200"/>
              <a:gd name="connsiteY5" fmla="*/ 0 h 3166608"/>
              <a:gd name="connsiteX6" fmla="*/ 5410200 w 5410200"/>
              <a:gd name="connsiteY6" fmla="*/ 444509 h 3166608"/>
              <a:gd name="connsiteX7" fmla="*/ 5410200 w 5410200"/>
              <a:gd name="connsiteY7" fmla="*/ 1555750 h 3166608"/>
              <a:gd name="connsiteX8" fmla="*/ 5410200 w 5410200"/>
              <a:gd name="connsiteY8" fmla="*/ 1555750 h 3166608"/>
              <a:gd name="connsiteX9" fmla="*/ 5410200 w 5410200"/>
              <a:gd name="connsiteY9" fmla="*/ 2222500 h 3166608"/>
              <a:gd name="connsiteX10" fmla="*/ 5410200 w 5410200"/>
              <a:gd name="connsiteY10" fmla="*/ 2222491 h 3166608"/>
              <a:gd name="connsiteX11" fmla="*/ 4965691 w 5410200"/>
              <a:gd name="connsiteY11" fmla="*/ 2667000 h 3166608"/>
              <a:gd name="connsiteX12" fmla="*/ 3168650 w 5410200"/>
              <a:gd name="connsiteY12" fmla="*/ 2657764 h 3166608"/>
              <a:gd name="connsiteX13" fmla="*/ 2667902 w 5410200"/>
              <a:gd name="connsiteY13" fmla="*/ 3166608 h 3166608"/>
              <a:gd name="connsiteX14" fmla="*/ 2074718 w 5410200"/>
              <a:gd name="connsiteY14" fmla="*/ 2667000 h 3166608"/>
              <a:gd name="connsiteX15" fmla="*/ 444509 w 5410200"/>
              <a:gd name="connsiteY15" fmla="*/ 2667000 h 3166608"/>
              <a:gd name="connsiteX16" fmla="*/ 0 w 5410200"/>
              <a:gd name="connsiteY16" fmla="*/ 2222491 h 3166608"/>
              <a:gd name="connsiteX17" fmla="*/ 0 w 5410200"/>
              <a:gd name="connsiteY17" fmla="*/ 2222500 h 3166608"/>
              <a:gd name="connsiteX18" fmla="*/ 0 w 5410200"/>
              <a:gd name="connsiteY18" fmla="*/ 1555750 h 3166608"/>
              <a:gd name="connsiteX19" fmla="*/ 0 w 5410200"/>
              <a:gd name="connsiteY19" fmla="*/ 1555750 h 3166608"/>
              <a:gd name="connsiteX20" fmla="*/ 0 w 5410200"/>
              <a:gd name="connsiteY20" fmla="*/ 444509 h 3166608"/>
              <a:gd name="connsiteX0" fmla="*/ 0 w 5410200"/>
              <a:gd name="connsiteY0" fmla="*/ 444509 h 3166608"/>
              <a:gd name="connsiteX1" fmla="*/ 444509 w 5410200"/>
              <a:gd name="connsiteY1" fmla="*/ 0 h 3166608"/>
              <a:gd name="connsiteX2" fmla="*/ 901700 w 5410200"/>
              <a:gd name="connsiteY2" fmla="*/ 0 h 3166608"/>
              <a:gd name="connsiteX3" fmla="*/ 901700 w 5410200"/>
              <a:gd name="connsiteY3" fmla="*/ 0 h 3166608"/>
              <a:gd name="connsiteX4" fmla="*/ 2254250 w 5410200"/>
              <a:gd name="connsiteY4" fmla="*/ 0 h 3166608"/>
              <a:gd name="connsiteX5" fmla="*/ 4965691 w 5410200"/>
              <a:gd name="connsiteY5" fmla="*/ 0 h 3166608"/>
              <a:gd name="connsiteX6" fmla="*/ 5410200 w 5410200"/>
              <a:gd name="connsiteY6" fmla="*/ 444509 h 3166608"/>
              <a:gd name="connsiteX7" fmla="*/ 5410200 w 5410200"/>
              <a:gd name="connsiteY7" fmla="*/ 1555750 h 3166608"/>
              <a:gd name="connsiteX8" fmla="*/ 5410200 w 5410200"/>
              <a:gd name="connsiteY8" fmla="*/ 1555750 h 3166608"/>
              <a:gd name="connsiteX9" fmla="*/ 5410200 w 5410200"/>
              <a:gd name="connsiteY9" fmla="*/ 2222500 h 3166608"/>
              <a:gd name="connsiteX10" fmla="*/ 5410200 w 5410200"/>
              <a:gd name="connsiteY10" fmla="*/ 2222491 h 3166608"/>
              <a:gd name="connsiteX11" fmla="*/ 4965691 w 5410200"/>
              <a:gd name="connsiteY11" fmla="*/ 2667000 h 3166608"/>
              <a:gd name="connsiteX12" fmla="*/ 2919268 w 5410200"/>
              <a:gd name="connsiteY12" fmla="*/ 2667000 h 3166608"/>
              <a:gd name="connsiteX13" fmla="*/ 2667902 w 5410200"/>
              <a:gd name="connsiteY13" fmla="*/ 3166608 h 3166608"/>
              <a:gd name="connsiteX14" fmla="*/ 2074718 w 5410200"/>
              <a:gd name="connsiteY14" fmla="*/ 2667000 h 3166608"/>
              <a:gd name="connsiteX15" fmla="*/ 444509 w 5410200"/>
              <a:gd name="connsiteY15" fmla="*/ 2667000 h 3166608"/>
              <a:gd name="connsiteX16" fmla="*/ 0 w 5410200"/>
              <a:gd name="connsiteY16" fmla="*/ 2222491 h 3166608"/>
              <a:gd name="connsiteX17" fmla="*/ 0 w 5410200"/>
              <a:gd name="connsiteY17" fmla="*/ 2222500 h 3166608"/>
              <a:gd name="connsiteX18" fmla="*/ 0 w 5410200"/>
              <a:gd name="connsiteY18" fmla="*/ 1555750 h 3166608"/>
              <a:gd name="connsiteX19" fmla="*/ 0 w 5410200"/>
              <a:gd name="connsiteY19" fmla="*/ 1555750 h 3166608"/>
              <a:gd name="connsiteX20" fmla="*/ 0 w 5410200"/>
              <a:gd name="connsiteY20" fmla="*/ 444509 h 3166608"/>
              <a:gd name="connsiteX0" fmla="*/ 0 w 5410200"/>
              <a:gd name="connsiteY0" fmla="*/ 444509 h 3166608"/>
              <a:gd name="connsiteX1" fmla="*/ 444509 w 5410200"/>
              <a:gd name="connsiteY1" fmla="*/ 0 h 3166608"/>
              <a:gd name="connsiteX2" fmla="*/ 901700 w 5410200"/>
              <a:gd name="connsiteY2" fmla="*/ 0 h 3166608"/>
              <a:gd name="connsiteX3" fmla="*/ 901700 w 5410200"/>
              <a:gd name="connsiteY3" fmla="*/ 0 h 3166608"/>
              <a:gd name="connsiteX4" fmla="*/ 2254250 w 5410200"/>
              <a:gd name="connsiteY4" fmla="*/ 0 h 3166608"/>
              <a:gd name="connsiteX5" fmla="*/ 4965691 w 5410200"/>
              <a:gd name="connsiteY5" fmla="*/ 0 h 3166608"/>
              <a:gd name="connsiteX6" fmla="*/ 5410200 w 5410200"/>
              <a:gd name="connsiteY6" fmla="*/ 444509 h 3166608"/>
              <a:gd name="connsiteX7" fmla="*/ 5410200 w 5410200"/>
              <a:gd name="connsiteY7" fmla="*/ 1555750 h 3166608"/>
              <a:gd name="connsiteX8" fmla="*/ 5410200 w 5410200"/>
              <a:gd name="connsiteY8" fmla="*/ 1555750 h 3166608"/>
              <a:gd name="connsiteX9" fmla="*/ 5410200 w 5410200"/>
              <a:gd name="connsiteY9" fmla="*/ 2222500 h 3166608"/>
              <a:gd name="connsiteX10" fmla="*/ 5410200 w 5410200"/>
              <a:gd name="connsiteY10" fmla="*/ 2222491 h 3166608"/>
              <a:gd name="connsiteX11" fmla="*/ 4965691 w 5410200"/>
              <a:gd name="connsiteY11" fmla="*/ 2667000 h 3166608"/>
              <a:gd name="connsiteX12" fmla="*/ 2919268 w 5410200"/>
              <a:gd name="connsiteY12" fmla="*/ 2667000 h 3166608"/>
              <a:gd name="connsiteX13" fmla="*/ 2667902 w 5410200"/>
              <a:gd name="connsiteY13" fmla="*/ 3166608 h 3166608"/>
              <a:gd name="connsiteX14" fmla="*/ 2351809 w 5410200"/>
              <a:gd name="connsiteY14" fmla="*/ 2657764 h 3166608"/>
              <a:gd name="connsiteX15" fmla="*/ 444509 w 5410200"/>
              <a:gd name="connsiteY15" fmla="*/ 2667000 h 3166608"/>
              <a:gd name="connsiteX16" fmla="*/ 0 w 5410200"/>
              <a:gd name="connsiteY16" fmla="*/ 2222491 h 3166608"/>
              <a:gd name="connsiteX17" fmla="*/ 0 w 5410200"/>
              <a:gd name="connsiteY17" fmla="*/ 2222500 h 3166608"/>
              <a:gd name="connsiteX18" fmla="*/ 0 w 5410200"/>
              <a:gd name="connsiteY18" fmla="*/ 1555750 h 3166608"/>
              <a:gd name="connsiteX19" fmla="*/ 0 w 5410200"/>
              <a:gd name="connsiteY19" fmla="*/ 1555750 h 3166608"/>
              <a:gd name="connsiteX20" fmla="*/ 0 w 5410200"/>
              <a:gd name="connsiteY20" fmla="*/ 444509 h 316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10200" h="3166608">
                <a:moveTo>
                  <a:pt x="0" y="444509"/>
                </a:moveTo>
                <a:cubicBezTo>
                  <a:pt x="0" y="199013"/>
                  <a:pt x="199013" y="0"/>
                  <a:pt x="444509" y="0"/>
                </a:cubicBezTo>
                <a:lnTo>
                  <a:pt x="901700" y="0"/>
                </a:lnTo>
                <a:lnTo>
                  <a:pt x="901700" y="0"/>
                </a:lnTo>
                <a:lnTo>
                  <a:pt x="2254250" y="0"/>
                </a:lnTo>
                <a:lnTo>
                  <a:pt x="4965691" y="0"/>
                </a:lnTo>
                <a:cubicBezTo>
                  <a:pt x="5211187" y="0"/>
                  <a:pt x="5410200" y="199013"/>
                  <a:pt x="5410200" y="444509"/>
                </a:cubicBezTo>
                <a:lnTo>
                  <a:pt x="5410200" y="1555750"/>
                </a:lnTo>
                <a:lnTo>
                  <a:pt x="5410200" y="1555750"/>
                </a:lnTo>
                <a:lnTo>
                  <a:pt x="5410200" y="2222500"/>
                </a:lnTo>
                <a:lnTo>
                  <a:pt x="5410200" y="2222491"/>
                </a:lnTo>
                <a:cubicBezTo>
                  <a:pt x="5410200" y="2467987"/>
                  <a:pt x="5211187" y="2667000"/>
                  <a:pt x="4965691" y="2667000"/>
                </a:cubicBezTo>
                <a:lnTo>
                  <a:pt x="2919268" y="2667000"/>
                </a:lnTo>
                <a:lnTo>
                  <a:pt x="2667902" y="3166608"/>
                </a:lnTo>
                <a:lnTo>
                  <a:pt x="2351809" y="2657764"/>
                </a:lnTo>
                <a:lnTo>
                  <a:pt x="444509" y="2667000"/>
                </a:lnTo>
                <a:cubicBezTo>
                  <a:pt x="199013" y="2667000"/>
                  <a:pt x="0" y="2467987"/>
                  <a:pt x="0" y="2222491"/>
                </a:cubicBezTo>
                <a:lnTo>
                  <a:pt x="0" y="2222500"/>
                </a:lnTo>
                <a:lnTo>
                  <a:pt x="0" y="1555750"/>
                </a:lnTo>
                <a:lnTo>
                  <a:pt x="0" y="1555750"/>
                </a:lnTo>
                <a:lnTo>
                  <a:pt x="0" y="444509"/>
                </a:lnTo>
                <a:close/>
              </a:path>
            </a:pathLst>
          </a:custGeom>
          <a:solidFill>
            <a:srgbClr val="0072BC"/>
          </a:solidFill>
          <a:ln w="28575" cap="flat" cmpd="sng" algn="ctr">
            <a:noFill/>
            <a:prstDash val="solid"/>
          </a:ln>
          <a:effectLst/>
        </p:spPr>
        <p:txBody>
          <a:bodyPr lIns="91349" tIns="45676" rIns="91349" bIns="45676" anchor="ctr"/>
          <a:lstStyle/>
          <a:p>
            <a:pPr algn="ctr" defTabSz="913473">
              <a:defRPr/>
            </a:pPr>
            <a:endParaRPr lang="en-US" b="1" kern="0" dirty="0">
              <a:solidFill>
                <a:sysClr val="window" lastClr="FFFFFF"/>
              </a:solidFill>
            </a:endParaRPr>
          </a:p>
        </p:txBody>
      </p:sp>
      <p:sp>
        <p:nvSpPr>
          <p:cNvPr id="23" name="Title 7"/>
          <p:cNvSpPr txBox="1">
            <a:spLocks/>
          </p:cNvSpPr>
          <p:nvPr/>
        </p:nvSpPr>
        <p:spPr bwMode="auto">
          <a:xfrm rot="19806540">
            <a:off x="6734115" y="712715"/>
            <a:ext cx="1678202" cy="45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49" tIns="45676" rIns="91349" bIns="456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913473" eaLnBrk="1" hangingPunct="1">
              <a:lnSpc>
                <a:spcPct val="80000"/>
              </a:lnSpc>
              <a:defRPr/>
            </a:pPr>
            <a:r>
              <a:rPr lang="ru-RU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Без залога</a:t>
            </a:r>
          </a:p>
          <a:p>
            <a:pPr algn="ctr" defTabSz="913473" eaLnBrk="1" hangingPunct="1">
              <a:lnSpc>
                <a:spcPct val="80000"/>
              </a:lnSpc>
              <a:defRPr/>
            </a:pPr>
            <a:r>
              <a:rPr lang="ru-RU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до 1</a:t>
            </a:r>
            <a:r>
              <a:rPr lang="en-US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ru-RU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 млн руб.</a:t>
            </a:r>
            <a:endParaRPr lang="en-US" b="1" kern="0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8075" y="1854771"/>
            <a:ext cx="4496734" cy="1631127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algn="just" defTabSz="913473"/>
            <a:r>
              <a:rPr lang="ru-RU" sz="100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ТРЕБОВАНИЯ К ЗАЕМЩИКУ</a:t>
            </a:r>
          </a:p>
          <a:p>
            <a:pPr marL="171275" indent="-171275" algn="just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000" dirty="0">
                <a:solidFill>
                  <a:srgbClr val="4D4D4D"/>
                </a:solidFill>
                <a:latin typeface="Arial"/>
                <a:ea typeface="Calibri"/>
              </a:rPr>
              <a:t>Физические лица, в том числе индивидуальные предприниматели,  применяющее специальный налоговый режим «Налог на профессиональный доход» в соответствии с Федеральным законом 27.11.2018 г. №422-ФЗ «О проведении эксперимента по установлению специального налогового режима «Налог на профессиональный доход».</a:t>
            </a:r>
          </a:p>
          <a:p>
            <a:pPr marL="171275" indent="-171275" algn="just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У заемщика отсутствует отрицательная кредитная история.</a:t>
            </a:r>
          </a:p>
          <a:p>
            <a:pPr marL="171275" indent="-171275" algn="just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Доход от текущей деятельности заемщика покрывает расходы на обслуживание и погашение кредита.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48064" y="5447026"/>
            <a:ext cx="3672408" cy="646242"/>
          </a:xfrm>
          <a:prstGeom prst="rect">
            <a:avLst/>
          </a:prstGeom>
        </p:spPr>
        <p:txBody>
          <a:bodyPr wrap="square" lIns="91349" tIns="45676" rIns="91349" bIns="45676">
            <a:spAutoFit/>
          </a:bodyPr>
          <a:lstStyle/>
          <a:p>
            <a:pPr defTabSz="913473"/>
            <a:r>
              <a:rPr lang="ru-RU" sz="1200" b="1" dirty="0">
                <a:solidFill>
                  <a:srgbClr val="39414E"/>
                </a:solidFill>
                <a:latin typeface="Open Sans"/>
              </a:rPr>
              <a:t>Расчетный счет для оформления кредита </a:t>
            </a:r>
          </a:p>
          <a:p>
            <a:pPr defTabSz="913473"/>
            <a:r>
              <a:rPr lang="ru-RU" sz="1200" b="1" dirty="0">
                <a:solidFill>
                  <a:srgbClr val="39414E"/>
                </a:solidFill>
                <a:latin typeface="Open Sans"/>
              </a:rPr>
              <a:t>может быть открыт в любом банке.</a:t>
            </a:r>
          </a:p>
          <a:p>
            <a:pPr defTabSz="913473"/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21" name="Объект 5"/>
          <p:cNvSpPr txBox="1">
            <a:spLocks/>
          </p:cNvSpPr>
          <p:nvPr/>
        </p:nvSpPr>
        <p:spPr>
          <a:xfrm>
            <a:off x="323528" y="908934"/>
            <a:ext cx="6120680" cy="432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7" tIns="45661" rIns="91317" bIns="45661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latinLnBrk="0" hangingPunct="1">
              <a:lnSpc>
                <a:spcPts val="3000"/>
              </a:lnSpc>
              <a:spcBef>
                <a:spcPct val="0"/>
              </a:spcBef>
              <a:buClrTx/>
              <a:buSzPct val="80000"/>
              <a:buFont typeface="Arial" pitchFamily="34" charset="0"/>
              <a:buNone/>
              <a:defRPr sz="2800" kern="1200">
                <a:solidFill>
                  <a:srgbClr val="0070C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marL="742698" indent="-285654" algn="l" defTabSz="914091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Char char="►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613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―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657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&gt;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704" indent="-228522" algn="l" defTabSz="914091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748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95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39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86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Условия предоставления кредита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247" y="1667203"/>
            <a:ext cx="3260041" cy="3514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26304" y="3571657"/>
            <a:ext cx="1282540" cy="246189"/>
          </a:xfrm>
          <a:prstGeom prst="rect">
            <a:avLst/>
          </a:prstGeom>
          <a:noFill/>
        </p:spPr>
        <p:txBody>
          <a:bodyPr wrap="none" lIns="91349" tIns="45676" rIns="91349" bIns="45676" rtlCol="0">
            <a:spAutoFit/>
          </a:bodyPr>
          <a:lstStyle/>
          <a:p>
            <a:pPr defTabSz="913473">
              <a:defRPr/>
            </a:pPr>
            <a:r>
              <a:rPr lang="ru-RU" sz="1000" kern="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СУММА КРЕДИТА</a:t>
            </a:r>
            <a:endParaRPr lang="ru-RU" sz="1000" kern="0" dirty="0">
              <a:solidFill>
                <a:sysClr val="windowText" lastClr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1384" y="4601688"/>
            <a:ext cx="1160711" cy="246189"/>
          </a:xfrm>
          <a:prstGeom prst="rect">
            <a:avLst/>
          </a:prstGeom>
          <a:noFill/>
        </p:spPr>
        <p:txBody>
          <a:bodyPr wrap="none" lIns="91349" tIns="45676" rIns="91349" bIns="45676" rtlCol="0">
            <a:spAutoFit/>
          </a:bodyPr>
          <a:lstStyle/>
          <a:p>
            <a:pPr defTabSz="913473">
              <a:defRPr/>
            </a:pPr>
            <a:r>
              <a:rPr lang="ru-RU" sz="1000" kern="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СРОК КРЕДИТА</a:t>
            </a:r>
            <a:endParaRPr lang="ru-RU" sz="1000" kern="0" dirty="0">
              <a:solidFill>
                <a:sysClr val="windowText" lastClr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4688" y="5734436"/>
            <a:ext cx="1534211" cy="246189"/>
          </a:xfrm>
          <a:prstGeom prst="rect">
            <a:avLst/>
          </a:prstGeom>
          <a:noFill/>
        </p:spPr>
        <p:txBody>
          <a:bodyPr wrap="none" lIns="91349" tIns="45676" rIns="91349" bIns="45676" rtlCol="0">
            <a:spAutoFit/>
          </a:bodyPr>
          <a:lstStyle/>
          <a:p>
            <a:pPr defTabSz="913473">
              <a:defRPr/>
            </a:pPr>
            <a:r>
              <a:rPr lang="ru-RU" sz="1000" kern="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СТАВКА ПО КРЕДИТУ</a:t>
            </a:r>
            <a:endParaRPr lang="ru-RU" sz="1000" kern="0" dirty="0">
              <a:solidFill>
                <a:sysClr val="windowText" lastClr="000000"/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32" y="4919987"/>
            <a:ext cx="603089" cy="58851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22" y="5994917"/>
            <a:ext cx="632508" cy="60322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45" y="3861842"/>
            <a:ext cx="639863" cy="62529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090545" y="4865153"/>
            <a:ext cx="2441352" cy="573740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От 50 тысяч до 1 млн рублей – </a:t>
            </a:r>
            <a:endParaRPr lang="en-US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3473"/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en-US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36</a:t>
            </a:r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месяцев</a:t>
            </a:r>
            <a:r>
              <a:rPr lang="en-US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включительно</a:t>
            </a:r>
            <a:r>
              <a:rPr lang="en-US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defTabSz="913473"/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1112" y="3861842"/>
            <a:ext cx="3708920" cy="279929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>
              <a:lnSpc>
                <a:spcPct val="115000"/>
              </a:lnSpc>
              <a:spcAft>
                <a:spcPts val="1125"/>
              </a:spcAft>
            </a:pPr>
            <a:r>
              <a:rPr lang="ru-RU" sz="1000" dirty="0">
                <a:solidFill>
                  <a:prstClr val="black"/>
                </a:solidFill>
                <a:latin typeface="Arial"/>
                <a:ea typeface="Times New Roman"/>
              </a:rPr>
              <a:t>От 50 тысяч до </a:t>
            </a:r>
            <a:r>
              <a:rPr lang="en-US" sz="1000" dirty="0">
                <a:solidFill>
                  <a:prstClr val="black"/>
                </a:solidFill>
                <a:latin typeface="Arial"/>
                <a:ea typeface="Times New Roman"/>
              </a:rPr>
              <a:t>5</a:t>
            </a:r>
            <a:r>
              <a:rPr lang="ru-RU" sz="1000" dirty="0">
                <a:solidFill>
                  <a:prstClr val="black"/>
                </a:solidFill>
                <a:latin typeface="Arial"/>
                <a:ea typeface="Times New Roman"/>
              </a:rPr>
              <a:t> млн рублей</a:t>
            </a:r>
            <a:r>
              <a:rPr lang="en-US" sz="1000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153511" y="4069659"/>
            <a:ext cx="3092080" cy="446187"/>
          </a:xfrm>
          <a:prstGeom prst="rect">
            <a:avLst/>
          </a:prstGeom>
        </p:spPr>
        <p:txBody>
          <a:bodyPr wrap="square" lIns="91349" tIns="45676" rIns="91349" bIns="45676">
            <a:spAutoFit/>
          </a:bodyPr>
          <a:lstStyle/>
          <a:p>
            <a:pPr defTabSz="913473">
              <a:lnSpc>
                <a:spcPct val="115000"/>
              </a:lnSpc>
              <a:spcAft>
                <a:spcPts val="1125"/>
              </a:spcAft>
            </a:pPr>
            <a:r>
              <a:rPr lang="en-US" sz="1000" i="1" dirty="0">
                <a:solidFill>
                  <a:prstClr val="black"/>
                </a:solidFill>
                <a:ea typeface="Times New Roman"/>
              </a:rPr>
              <a:t>(c</a:t>
            </a:r>
            <a:r>
              <a:rPr lang="ru-RU" sz="1000" i="1" dirty="0">
                <a:solidFill>
                  <a:prstClr val="black"/>
                </a:solidFill>
                <a:ea typeface="Times New Roman"/>
              </a:rPr>
              <a:t>рок регистрации Заемщика на дату подачи заявки - от </a:t>
            </a:r>
            <a:r>
              <a:rPr lang="en-US" sz="1000" i="1" dirty="0">
                <a:solidFill>
                  <a:prstClr val="black"/>
                </a:solidFill>
                <a:ea typeface="Times New Roman"/>
              </a:rPr>
              <a:t>0</a:t>
            </a:r>
            <a:r>
              <a:rPr lang="ru-RU" sz="1000" i="1" dirty="0">
                <a:solidFill>
                  <a:prstClr val="black"/>
                </a:solidFill>
                <a:ea typeface="Times New Roman"/>
              </a:rPr>
              <a:t> месяцев</a:t>
            </a:r>
            <a:r>
              <a:rPr lang="en-US" sz="1000" i="1" dirty="0">
                <a:solidFill>
                  <a:prstClr val="black"/>
                </a:solidFill>
                <a:ea typeface="Times New Roman"/>
              </a:rPr>
              <a:t>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90545" y="5231438"/>
            <a:ext cx="2441352" cy="573740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От 1 млн рублей до 5 млн рублей – </a:t>
            </a:r>
          </a:p>
          <a:p>
            <a:pPr defTabSz="913473"/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до 60 месяцев</a:t>
            </a:r>
            <a:r>
              <a:rPr lang="en-US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включительно</a:t>
            </a:r>
            <a:r>
              <a:rPr lang="en-US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defTabSz="913473"/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1094023" y="6038632"/>
            <a:ext cx="2289845" cy="415498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12,0%-12,5%</a:t>
            </a:r>
          </a:p>
          <a:p>
            <a:r>
              <a:rPr lang="ru-RU" sz="9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в зависимости от рейтинга Заемщика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Кредитная поддержка </a:t>
            </a:r>
            <a:r>
              <a:rPr lang="ru-RU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самозанятых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049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Объект 5"/>
          <p:cNvSpPr txBox="1">
            <a:spLocks/>
          </p:cNvSpPr>
          <p:nvPr/>
        </p:nvSpPr>
        <p:spPr>
          <a:xfrm>
            <a:off x="323528" y="908731"/>
            <a:ext cx="6120680" cy="432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5" rIns="91410" bIns="4570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latinLnBrk="0" hangingPunct="1">
              <a:lnSpc>
                <a:spcPts val="3000"/>
              </a:lnSpc>
              <a:spcBef>
                <a:spcPct val="0"/>
              </a:spcBef>
              <a:buClrTx/>
              <a:buSzPct val="80000"/>
              <a:buFont typeface="Arial" pitchFamily="34" charset="0"/>
              <a:buNone/>
              <a:defRPr sz="2800" kern="1200">
                <a:solidFill>
                  <a:srgbClr val="0070C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marL="742698" indent="-285654" algn="l" defTabSz="914091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Char char="►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613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―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657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&gt;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704" indent="-228522" algn="l" defTabSz="914091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748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95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39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86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Условия рефинансирования кредита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3528" y="1485578"/>
            <a:ext cx="4104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ЦЕЛЬ КРЕДИТОВАНИЯ -  </a:t>
            </a:r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рефинансирование кредитов физических лиц, в том числе индивидуальных предпринимателей, применяющих специальный налоговый режим «Налог на профессиональный доход», направленных на развитие предпринимательской деятельности, на сумму не более суммы рефинансируемого кредита/</a:t>
            </a:r>
            <a:r>
              <a:rPr lang="ru-RU" sz="1000" dirty="0" err="1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ов</a:t>
            </a:r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(займа/</a:t>
            </a:r>
            <a:r>
              <a:rPr lang="ru-RU" sz="1000" dirty="0" err="1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ов</a:t>
            </a:r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) по данным БКИ. Максимальный размер кредита составляет не более суммы рефинансируемых кредитов по данным Бюро кредитных историй, </a:t>
            </a:r>
            <a:r>
              <a:rPr lang="ru-RU" sz="10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но не более 1 млн рублей.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1399" y="5550343"/>
            <a:ext cx="11608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СРОК КРЕДИТА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09006" y="5549530"/>
            <a:ext cx="1534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СТАВКА ПО КРЕДИТУ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73" y="5903953"/>
            <a:ext cx="603089" cy="58837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46409" y="5971346"/>
            <a:ext cx="13568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 36 месяцев</a:t>
            </a:r>
          </a:p>
          <a:p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включительно </a:t>
            </a:r>
          </a:p>
          <a:p>
            <a:endParaRPr lang="ru-RU" sz="10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528" y="3104594"/>
            <a:ext cx="403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ТРЕБОВАНИЯ К ЗАЕМЩИКУ</a:t>
            </a:r>
          </a:p>
          <a:p>
            <a:pPr algn="just"/>
            <a:endParaRPr lang="ru-RU" sz="1000" dirty="0">
              <a:solidFill>
                <a:srgbClr val="0072BC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000" dirty="0">
                <a:solidFill>
                  <a:srgbClr val="4D4D4D"/>
                </a:solidFill>
                <a:latin typeface="Arial"/>
                <a:ea typeface="Calibri"/>
              </a:rPr>
              <a:t>Заявляемый доход от текущей деятельности покрывает расходы на обслуживание и погашение кредита.</a:t>
            </a:r>
          </a:p>
          <a:p>
            <a:pPr marL="171450" indent="-171450" algn="just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000" dirty="0">
                <a:solidFill>
                  <a:srgbClr val="4D4D4D"/>
                </a:solidFill>
                <a:latin typeface="Arial"/>
                <a:ea typeface="Calibri"/>
              </a:rPr>
              <a:t>Требования, предусмотренные ч.2 ст.4 Федерального закона №422-ФЗ.</a:t>
            </a:r>
          </a:p>
          <a:p>
            <a:pPr marL="171450" indent="-171450" algn="just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000" dirty="0">
                <a:solidFill>
                  <a:srgbClr val="4D4D4D"/>
                </a:solidFill>
                <a:latin typeface="Arial"/>
                <a:ea typeface="Calibri"/>
              </a:rPr>
              <a:t>Отсутствие у Заемщика отрицательной кредитной истории.</a:t>
            </a:r>
          </a:p>
          <a:p>
            <a:pPr algn="just">
              <a:buClr>
                <a:srgbClr val="ED1B34"/>
              </a:buClr>
            </a:pP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644008" y="5302002"/>
            <a:ext cx="3995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39414E"/>
                </a:solidFill>
                <a:latin typeface="Open Sans"/>
              </a:rPr>
              <a:t>Расчетный счет для оформления кредита </a:t>
            </a:r>
          </a:p>
          <a:p>
            <a:r>
              <a:rPr lang="ru-RU" sz="1200" b="1" dirty="0">
                <a:solidFill>
                  <a:srgbClr val="39414E"/>
                </a:solidFill>
                <a:latin typeface="Open Sans"/>
              </a:rPr>
              <a:t>может быть открыт в любом банке.</a:t>
            </a:r>
          </a:p>
          <a:p>
            <a:endParaRPr lang="ru-RU" sz="1200" b="1" dirty="0">
              <a:solidFill>
                <a:srgbClr val="39414E"/>
              </a:solidFill>
              <a:latin typeface="Open Sans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r="3998"/>
          <a:stretch/>
        </p:blipFill>
        <p:spPr bwMode="auto">
          <a:xfrm>
            <a:off x="4714874" y="1557586"/>
            <a:ext cx="3529533" cy="3637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95536" y="4509914"/>
            <a:ext cx="27622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СУММА РЕФИНАНСИРУЕМОГО КРЕДИТА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24" y="4858326"/>
            <a:ext cx="639863" cy="62515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43608" y="4941962"/>
            <a:ext cx="3348880" cy="410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Aft>
                <a:spcPts val="1125"/>
              </a:spcAft>
            </a:pPr>
            <a:r>
              <a:rPr lang="ru-RU" sz="1000" b="1" dirty="0">
                <a:solidFill>
                  <a:srgbClr val="4D4D4D"/>
                </a:solidFill>
                <a:latin typeface="Arial"/>
                <a:ea typeface="Times New Roman"/>
              </a:rPr>
              <a:t>До 1 млн рублей </a:t>
            </a:r>
            <a:r>
              <a:rPr lang="en-US" sz="800" i="1" dirty="0">
                <a:solidFill>
                  <a:srgbClr val="4D4D4D"/>
                </a:solidFill>
                <a:latin typeface="Arial"/>
                <a:ea typeface="Times New Roman"/>
              </a:rPr>
              <a:t>(c</a:t>
            </a:r>
            <a:r>
              <a:rPr lang="ru-RU" sz="800" i="1" dirty="0">
                <a:solidFill>
                  <a:srgbClr val="4D4D4D"/>
                </a:solidFill>
                <a:latin typeface="Arial"/>
                <a:ea typeface="Times New Roman"/>
              </a:rPr>
              <a:t>рок регистрации Заемщика на дату подачи заявки - от 0 месяцев</a:t>
            </a:r>
            <a:r>
              <a:rPr lang="en-US" sz="800" i="1" dirty="0">
                <a:solidFill>
                  <a:srgbClr val="4D4D4D"/>
                </a:solidFill>
                <a:latin typeface="Arial"/>
                <a:ea typeface="Times New Roman"/>
              </a:rPr>
              <a:t>)</a:t>
            </a:r>
            <a:r>
              <a:rPr lang="ru-RU" sz="800" i="1" dirty="0">
                <a:solidFill>
                  <a:srgbClr val="4D4D4D"/>
                </a:solidFill>
                <a:latin typeface="Arial"/>
                <a:ea typeface="Times New Roman"/>
              </a:rPr>
              <a:t>.</a:t>
            </a:r>
            <a:endParaRPr lang="ru-RU" sz="800" dirty="0">
              <a:solidFill>
                <a:srgbClr val="4D4D4D"/>
              </a:solidFill>
              <a:latin typeface="Times New Roman"/>
              <a:ea typeface="Calibri"/>
            </a:endParaRPr>
          </a:p>
        </p:txBody>
      </p:sp>
      <p:sp>
        <p:nvSpPr>
          <p:cNvPr id="31" name="Rounded Rectangular Callout 1"/>
          <p:cNvSpPr/>
          <p:nvPr/>
        </p:nvSpPr>
        <p:spPr>
          <a:xfrm rot="9006540">
            <a:off x="6791073" y="366952"/>
            <a:ext cx="1527063" cy="955612"/>
          </a:xfrm>
          <a:custGeom>
            <a:avLst/>
            <a:gdLst>
              <a:gd name="connsiteX0" fmla="*/ 0 w 5410200"/>
              <a:gd name="connsiteY0" fmla="*/ 444509 h 2667000"/>
              <a:gd name="connsiteX1" fmla="*/ 444509 w 5410200"/>
              <a:gd name="connsiteY1" fmla="*/ 0 h 2667000"/>
              <a:gd name="connsiteX2" fmla="*/ 901700 w 5410200"/>
              <a:gd name="connsiteY2" fmla="*/ 0 h 2667000"/>
              <a:gd name="connsiteX3" fmla="*/ 901700 w 5410200"/>
              <a:gd name="connsiteY3" fmla="*/ 0 h 2667000"/>
              <a:gd name="connsiteX4" fmla="*/ 2254250 w 5410200"/>
              <a:gd name="connsiteY4" fmla="*/ 0 h 2667000"/>
              <a:gd name="connsiteX5" fmla="*/ 4965691 w 5410200"/>
              <a:gd name="connsiteY5" fmla="*/ 0 h 2667000"/>
              <a:gd name="connsiteX6" fmla="*/ 5410200 w 5410200"/>
              <a:gd name="connsiteY6" fmla="*/ 444509 h 2667000"/>
              <a:gd name="connsiteX7" fmla="*/ 5410200 w 5410200"/>
              <a:gd name="connsiteY7" fmla="*/ 1555750 h 2667000"/>
              <a:gd name="connsiteX8" fmla="*/ 5410200 w 5410200"/>
              <a:gd name="connsiteY8" fmla="*/ 1555750 h 2667000"/>
              <a:gd name="connsiteX9" fmla="*/ 5410200 w 5410200"/>
              <a:gd name="connsiteY9" fmla="*/ 2222500 h 2667000"/>
              <a:gd name="connsiteX10" fmla="*/ 5410200 w 5410200"/>
              <a:gd name="connsiteY10" fmla="*/ 2222491 h 2667000"/>
              <a:gd name="connsiteX11" fmla="*/ 4965691 w 5410200"/>
              <a:gd name="connsiteY11" fmla="*/ 2667000 h 2667000"/>
              <a:gd name="connsiteX12" fmla="*/ 2254250 w 5410200"/>
              <a:gd name="connsiteY12" fmla="*/ 2667000 h 2667000"/>
              <a:gd name="connsiteX13" fmla="*/ 1688848 w 5410200"/>
              <a:gd name="connsiteY13" fmla="*/ 3397518 h 2667000"/>
              <a:gd name="connsiteX14" fmla="*/ 901700 w 5410200"/>
              <a:gd name="connsiteY14" fmla="*/ 2667000 h 2667000"/>
              <a:gd name="connsiteX15" fmla="*/ 444509 w 5410200"/>
              <a:gd name="connsiteY15" fmla="*/ 2667000 h 2667000"/>
              <a:gd name="connsiteX16" fmla="*/ 0 w 5410200"/>
              <a:gd name="connsiteY16" fmla="*/ 2222491 h 2667000"/>
              <a:gd name="connsiteX17" fmla="*/ 0 w 5410200"/>
              <a:gd name="connsiteY17" fmla="*/ 2222500 h 2667000"/>
              <a:gd name="connsiteX18" fmla="*/ 0 w 5410200"/>
              <a:gd name="connsiteY18" fmla="*/ 1555750 h 2667000"/>
              <a:gd name="connsiteX19" fmla="*/ 0 w 5410200"/>
              <a:gd name="connsiteY19" fmla="*/ 1555750 h 2667000"/>
              <a:gd name="connsiteX20" fmla="*/ 0 w 5410200"/>
              <a:gd name="connsiteY20" fmla="*/ 444509 h 2667000"/>
              <a:gd name="connsiteX0" fmla="*/ 0 w 5410200"/>
              <a:gd name="connsiteY0" fmla="*/ 444509 h 3397518"/>
              <a:gd name="connsiteX1" fmla="*/ 444509 w 5410200"/>
              <a:gd name="connsiteY1" fmla="*/ 0 h 3397518"/>
              <a:gd name="connsiteX2" fmla="*/ 901700 w 5410200"/>
              <a:gd name="connsiteY2" fmla="*/ 0 h 3397518"/>
              <a:gd name="connsiteX3" fmla="*/ 901700 w 5410200"/>
              <a:gd name="connsiteY3" fmla="*/ 0 h 3397518"/>
              <a:gd name="connsiteX4" fmla="*/ 2254250 w 5410200"/>
              <a:gd name="connsiteY4" fmla="*/ 0 h 3397518"/>
              <a:gd name="connsiteX5" fmla="*/ 4965691 w 5410200"/>
              <a:gd name="connsiteY5" fmla="*/ 0 h 3397518"/>
              <a:gd name="connsiteX6" fmla="*/ 5410200 w 5410200"/>
              <a:gd name="connsiteY6" fmla="*/ 444509 h 3397518"/>
              <a:gd name="connsiteX7" fmla="*/ 5410200 w 5410200"/>
              <a:gd name="connsiteY7" fmla="*/ 1555750 h 3397518"/>
              <a:gd name="connsiteX8" fmla="*/ 5410200 w 5410200"/>
              <a:gd name="connsiteY8" fmla="*/ 1555750 h 3397518"/>
              <a:gd name="connsiteX9" fmla="*/ 5410200 w 5410200"/>
              <a:gd name="connsiteY9" fmla="*/ 2222500 h 3397518"/>
              <a:gd name="connsiteX10" fmla="*/ 5410200 w 5410200"/>
              <a:gd name="connsiteY10" fmla="*/ 2222491 h 3397518"/>
              <a:gd name="connsiteX11" fmla="*/ 4965691 w 5410200"/>
              <a:gd name="connsiteY11" fmla="*/ 2667000 h 3397518"/>
              <a:gd name="connsiteX12" fmla="*/ 3168650 w 5410200"/>
              <a:gd name="connsiteY12" fmla="*/ 2657764 h 3397518"/>
              <a:gd name="connsiteX13" fmla="*/ 1688848 w 5410200"/>
              <a:gd name="connsiteY13" fmla="*/ 3397518 h 3397518"/>
              <a:gd name="connsiteX14" fmla="*/ 901700 w 5410200"/>
              <a:gd name="connsiteY14" fmla="*/ 2667000 h 3397518"/>
              <a:gd name="connsiteX15" fmla="*/ 444509 w 5410200"/>
              <a:gd name="connsiteY15" fmla="*/ 2667000 h 3397518"/>
              <a:gd name="connsiteX16" fmla="*/ 0 w 5410200"/>
              <a:gd name="connsiteY16" fmla="*/ 2222491 h 3397518"/>
              <a:gd name="connsiteX17" fmla="*/ 0 w 5410200"/>
              <a:gd name="connsiteY17" fmla="*/ 2222500 h 3397518"/>
              <a:gd name="connsiteX18" fmla="*/ 0 w 5410200"/>
              <a:gd name="connsiteY18" fmla="*/ 1555750 h 3397518"/>
              <a:gd name="connsiteX19" fmla="*/ 0 w 5410200"/>
              <a:gd name="connsiteY19" fmla="*/ 1555750 h 3397518"/>
              <a:gd name="connsiteX20" fmla="*/ 0 w 5410200"/>
              <a:gd name="connsiteY20" fmla="*/ 444509 h 3397518"/>
              <a:gd name="connsiteX0" fmla="*/ 0 w 5410200"/>
              <a:gd name="connsiteY0" fmla="*/ 444509 h 3397518"/>
              <a:gd name="connsiteX1" fmla="*/ 444509 w 5410200"/>
              <a:gd name="connsiteY1" fmla="*/ 0 h 3397518"/>
              <a:gd name="connsiteX2" fmla="*/ 901700 w 5410200"/>
              <a:gd name="connsiteY2" fmla="*/ 0 h 3397518"/>
              <a:gd name="connsiteX3" fmla="*/ 901700 w 5410200"/>
              <a:gd name="connsiteY3" fmla="*/ 0 h 3397518"/>
              <a:gd name="connsiteX4" fmla="*/ 2254250 w 5410200"/>
              <a:gd name="connsiteY4" fmla="*/ 0 h 3397518"/>
              <a:gd name="connsiteX5" fmla="*/ 4965691 w 5410200"/>
              <a:gd name="connsiteY5" fmla="*/ 0 h 3397518"/>
              <a:gd name="connsiteX6" fmla="*/ 5410200 w 5410200"/>
              <a:gd name="connsiteY6" fmla="*/ 444509 h 3397518"/>
              <a:gd name="connsiteX7" fmla="*/ 5410200 w 5410200"/>
              <a:gd name="connsiteY7" fmla="*/ 1555750 h 3397518"/>
              <a:gd name="connsiteX8" fmla="*/ 5410200 w 5410200"/>
              <a:gd name="connsiteY8" fmla="*/ 1555750 h 3397518"/>
              <a:gd name="connsiteX9" fmla="*/ 5410200 w 5410200"/>
              <a:gd name="connsiteY9" fmla="*/ 2222500 h 3397518"/>
              <a:gd name="connsiteX10" fmla="*/ 5410200 w 5410200"/>
              <a:gd name="connsiteY10" fmla="*/ 2222491 h 3397518"/>
              <a:gd name="connsiteX11" fmla="*/ 4965691 w 5410200"/>
              <a:gd name="connsiteY11" fmla="*/ 2667000 h 3397518"/>
              <a:gd name="connsiteX12" fmla="*/ 3168650 w 5410200"/>
              <a:gd name="connsiteY12" fmla="*/ 2657764 h 3397518"/>
              <a:gd name="connsiteX13" fmla="*/ 1688848 w 5410200"/>
              <a:gd name="connsiteY13" fmla="*/ 3397518 h 3397518"/>
              <a:gd name="connsiteX14" fmla="*/ 2361045 w 5410200"/>
              <a:gd name="connsiteY14" fmla="*/ 2667000 h 3397518"/>
              <a:gd name="connsiteX15" fmla="*/ 444509 w 5410200"/>
              <a:gd name="connsiteY15" fmla="*/ 2667000 h 3397518"/>
              <a:gd name="connsiteX16" fmla="*/ 0 w 5410200"/>
              <a:gd name="connsiteY16" fmla="*/ 2222491 h 3397518"/>
              <a:gd name="connsiteX17" fmla="*/ 0 w 5410200"/>
              <a:gd name="connsiteY17" fmla="*/ 2222500 h 3397518"/>
              <a:gd name="connsiteX18" fmla="*/ 0 w 5410200"/>
              <a:gd name="connsiteY18" fmla="*/ 1555750 h 3397518"/>
              <a:gd name="connsiteX19" fmla="*/ 0 w 5410200"/>
              <a:gd name="connsiteY19" fmla="*/ 1555750 h 3397518"/>
              <a:gd name="connsiteX20" fmla="*/ 0 w 5410200"/>
              <a:gd name="connsiteY20" fmla="*/ 444509 h 3397518"/>
              <a:gd name="connsiteX0" fmla="*/ 0 w 5410200"/>
              <a:gd name="connsiteY0" fmla="*/ 444509 h 3157372"/>
              <a:gd name="connsiteX1" fmla="*/ 444509 w 5410200"/>
              <a:gd name="connsiteY1" fmla="*/ 0 h 3157372"/>
              <a:gd name="connsiteX2" fmla="*/ 901700 w 5410200"/>
              <a:gd name="connsiteY2" fmla="*/ 0 h 3157372"/>
              <a:gd name="connsiteX3" fmla="*/ 901700 w 5410200"/>
              <a:gd name="connsiteY3" fmla="*/ 0 h 3157372"/>
              <a:gd name="connsiteX4" fmla="*/ 2254250 w 5410200"/>
              <a:gd name="connsiteY4" fmla="*/ 0 h 3157372"/>
              <a:gd name="connsiteX5" fmla="*/ 4965691 w 5410200"/>
              <a:gd name="connsiteY5" fmla="*/ 0 h 3157372"/>
              <a:gd name="connsiteX6" fmla="*/ 5410200 w 5410200"/>
              <a:gd name="connsiteY6" fmla="*/ 444509 h 3157372"/>
              <a:gd name="connsiteX7" fmla="*/ 5410200 w 5410200"/>
              <a:gd name="connsiteY7" fmla="*/ 1555750 h 3157372"/>
              <a:gd name="connsiteX8" fmla="*/ 5410200 w 5410200"/>
              <a:gd name="connsiteY8" fmla="*/ 1555750 h 3157372"/>
              <a:gd name="connsiteX9" fmla="*/ 5410200 w 5410200"/>
              <a:gd name="connsiteY9" fmla="*/ 2222500 h 3157372"/>
              <a:gd name="connsiteX10" fmla="*/ 5410200 w 5410200"/>
              <a:gd name="connsiteY10" fmla="*/ 2222491 h 3157372"/>
              <a:gd name="connsiteX11" fmla="*/ 4965691 w 5410200"/>
              <a:gd name="connsiteY11" fmla="*/ 2667000 h 3157372"/>
              <a:gd name="connsiteX12" fmla="*/ 3168650 w 5410200"/>
              <a:gd name="connsiteY12" fmla="*/ 2657764 h 3157372"/>
              <a:gd name="connsiteX13" fmla="*/ 2806448 w 5410200"/>
              <a:gd name="connsiteY13" fmla="*/ 3157372 h 3157372"/>
              <a:gd name="connsiteX14" fmla="*/ 2361045 w 5410200"/>
              <a:gd name="connsiteY14" fmla="*/ 2667000 h 3157372"/>
              <a:gd name="connsiteX15" fmla="*/ 444509 w 5410200"/>
              <a:gd name="connsiteY15" fmla="*/ 2667000 h 3157372"/>
              <a:gd name="connsiteX16" fmla="*/ 0 w 5410200"/>
              <a:gd name="connsiteY16" fmla="*/ 2222491 h 3157372"/>
              <a:gd name="connsiteX17" fmla="*/ 0 w 5410200"/>
              <a:gd name="connsiteY17" fmla="*/ 2222500 h 3157372"/>
              <a:gd name="connsiteX18" fmla="*/ 0 w 5410200"/>
              <a:gd name="connsiteY18" fmla="*/ 1555750 h 3157372"/>
              <a:gd name="connsiteX19" fmla="*/ 0 w 5410200"/>
              <a:gd name="connsiteY19" fmla="*/ 1555750 h 3157372"/>
              <a:gd name="connsiteX20" fmla="*/ 0 w 5410200"/>
              <a:gd name="connsiteY20" fmla="*/ 444509 h 3157372"/>
              <a:gd name="connsiteX0" fmla="*/ 0 w 5410200"/>
              <a:gd name="connsiteY0" fmla="*/ 444509 h 3157372"/>
              <a:gd name="connsiteX1" fmla="*/ 444509 w 5410200"/>
              <a:gd name="connsiteY1" fmla="*/ 0 h 3157372"/>
              <a:gd name="connsiteX2" fmla="*/ 901700 w 5410200"/>
              <a:gd name="connsiteY2" fmla="*/ 0 h 3157372"/>
              <a:gd name="connsiteX3" fmla="*/ 901700 w 5410200"/>
              <a:gd name="connsiteY3" fmla="*/ 0 h 3157372"/>
              <a:gd name="connsiteX4" fmla="*/ 2254250 w 5410200"/>
              <a:gd name="connsiteY4" fmla="*/ 0 h 3157372"/>
              <a:gd name="connsiteX5" fmla="*/ 4965691 w 5410200"/>
              <a:gd name="connsiteY5" fmla="*/ 0 h 3157372"/>
              <a:gd name="connsiteX6" fmla="*/ 5410200 w 5410200"/>
              <a:gd name="connsiteY6" fmla="*/ 444509 h 3157372"/>
              <a:gd name="connsiteX7" fmla="*/ 5410200 w 5410200"/>
              <a:gd name="connsiteY7" fmla="*/ 1555750 h 3157372"/>
              <a:gd name="connsiteX8" fmla="*/ 5410200 w 5410200"/>
              <a:gd name="connsiteY8" fmla="*/ 1555750 h 3157372"/>
              <a:gd name="connsiteX9" fmla="*/ 5410200 w 5410200"/>
              <a:gd name="connsiteY9" fmla="*/ 2222500 h 3157372"/>
              <a:gd name="connsiteX10" fmla="*/ 5410200 w 5410200"/>
              <a:gd name="connsiteY10" fmla="*/ 2222491 h 3157372"/>
              <a:gd name="connsiteX11" fmla="*/ 4965691 w 5410200"/>
              <a:gd name="connsiteY11" fmla="*/ 2667000 h 3157372"/>
              <a:gd name="connsiteX12" fmla="*/ 3168650 w 5410200"/>
              <a:gd name="connsiteY12" fmla="*/ 2657764 h 3157372"/>
              <a:gd name="connsiteX13" fmla="*/ 2806448 w 5410200"/>
              <a:gd name="connsiteY13" fmla="*/ 3157372 h 3157372"/>
              <a:gd name="connsiteX14" fmla="*/ 2074718 w 5410200"/>
              <a:gd name="connsiteY14" fmla="*/ 2667000 h 3157372"/>
              <a:gd name="connsiteX15" fmla="*/ 444509 w 5410200"/>
              <a:gd name="connsiteY15" fmla="*/ 2667000 h 3157372"/>
              <a:gd name="connsiteX16" fmla="*/ 0 w 5410200"/>
              <a:gd name="connsiteY16" fmla="*/ 2222491 h 3157372"/>
              <a:gd name="connsiteX17" fmla="*/ 0 w 5410200"/>
              <a:gd name="connsiteY17" fmla="*/ 2222500 h 3157372"/>
              <a:gd name="connsiteX18" fmla="*/ 0 w 5410200"/>
              <a:gd name="connsiteY18" fmla="*/ 1555750 h 3157372"/>
              <a:gd name="connsiteX19" fmla="*/ 0 w 5410200"/>
              <a:gd name="connsiteY19" fmla="*/ 1555750 h 3157372"/>
              <a:gd name="connsiteX20" fmla="*/ 0 w 5410200"/>
              <a:gd name="connsiteY20" fmla="*/ 444509 h 3157372"/>
              <a:gd name="connsiteX0" fmla="*/ 0 w 5410200"/>
              <a:gd name="connsiteY0" fmla="*/ 444509 h 3166608"/>
              <a:gd name="connsiteX1" fmla="*/ 444509 w 5410200"/>
              <a:gd name="connsiteY1" fmla="*/ 0 h 3166608"/>
              <a:gd name="connsiteX2" fmla="*/ 901700 w 5410200"/>
              <a:gd name="connsiteY2" fmla="*/ 0 h 3166608"/>
              <a:gd name="connsiteX3" fmla="*/ 901700 w 5410200"/>
              <a:gd name="connsiteY3" fmla="*/ 0 h 3166608"/>
              <a:gd name="connsiteX4" fmla="*/ 2254250 w 5410200"/>
              <a:gd name="connsiteY4" fmla="*/ 0 h 3166608"/>
              <a:gd name="connsiteX5" fmla="*/ 4965691 w 5410200"/>
              <a:gd name="connsiteY5" fmla="*/ 0 h 3166608"/>
              <a:gd name="connsiteX6" fmla="*/ 5410200 w 5410200"/>
              <a:gd name="connsiteY6" fmla="*/ 444509 h 3166608"/>
              <a:gd name="connsiteX7" fmla="*/ 5410200 w 5410200"/>
              <a:gd name="connsiteY7" fmla="*/ 1555750 h 3166608"/>
              <a:gd name="connsiteX8" fmla="*/ 5410200 w 5410200"/>
              <a:gd name="connsiteY8" fmla="*/ 1555750 h 3166608"/>
              <a:gd name="connsiteX9" fmla="*/ 5410200 w 5410200"/>
              <a:gd name="connsiteY9" fmla="*/ 2222500 h 3166608"/>
              <a:gd name="connsiteX10" fmla="*/ 5410200 w 5410200"/>
              <a:gd name="connsiteY10" fmla="*/ 2222491 h 3166608"/>
              <a:gd name="connsiteX11" fmla="*/ 4965691 w 5410200"/>
              <a:gd name="connsiteY11" fmla="*/ 2667000 h 3166608"/>
              <a:gd name="connsiteX12" fmla="*/ 3168650 w 5410200"/>
              <a:gd name="connsiteY12" fmla="*/ 2657764 h 3166608"/>
              <a:gd name="connsiteX13" fmla="*/ 2667902 w 5410200"/>
              <a:gd name="connsiteY13" fmla="*/ 3166608 h 3166608"/>
              <a:gd name="connsiteX14" fmla="*/ 2074718 w 5410200"/>
              <a:gd name="connsiteY14" fmla="*/ 2667000 h 3166608"/>
              <a:gd name="connsiteX15" fmla="*/ 444509 w 5410200"/>
              <a:gd name="connsiteY15" fmla="*/ 2667000 h 3166608"/>
              <a:gd name="connsiteX16" fmla="*/ 0 w 5410200"/>
              <a:gd name="connsiteY16" fmla="*/ 2222491 h 3166608"/>
              <a:gd name="connsiteX17" fmla="*/ 0 w 5410200"/>
              <a:gd name="connsiteY17" fmla="*/ 2222500 h 3166608"/>
              <a:gd name="connsiteX18" fmla="*/ 0 w 5410200"/>
              <a:gd name="connsiteY18" fmla="*/ 1555750 h 3166608"/>
              <a:gd name="connsiteX19" fmla="*/ 0 w 5410200"/>
              <a:gd name="connsiteY19" fmla="*/ 1555750 h 3166608"/>
              <a:gd name="connsiteX20" fmla="*/ 0 w 5410200"/>
              <a:gd name="connsiteY20" fmla="*/ 444509 h 3166608"/>
              <a:gd name="connsiteX0" fmla="*/ 0 w 5410200"/>
              <a:gd name="connsiteY0" fmla="*/ 444509 h 3166608"/>
              <a:gd name="connsiteX1" fmla="*/ 444509 w 5410200"/>
              <a:gd name="connsiteY1" fmla="*/ 0 h 3166608"/>
              <a:gd name="connsiteX2" fmla="*/ 901700 w 5410200"/>
              <a:gd name="connsiteY2" fmla="*/ 0 h 3166608"/>
              <a:gd name="connsiteX3" fmla="*/ 901700 w 5410200"/>
              <a:gd name="connsiteY3" fmla="*/ 0 h 3166608"/>
              <a:gd name="connsiteX4" fmla="*/ 2254250 w 5410200"/>
              <a:gd name="connsiteY4" fmla="*/ 0 h 3166608"/>
              <a:gd name="connsiteX5" fmla="*/ 4965691 w 5410200"/>
              <a:gd name="connsiteY5" fmla="*/ 0 h 3166608"/>
              <a:gd name="connsiteX6" fmla="*/ 5410200 w 5410200"/>
              <a:gd name="connsiteY6" fmla="*/ 444509 h 3166608"/>
              <a:gd name="connsiteX7" fmla="*/ 5410200 w 5410200"/>
              <a:gd name="connsiteY7" fmla="*/ 1555750 h 3166608"/>
              <a:gd name="connsiteX8" fmla="*/ 5410200 w 5410200"/>
              <a:gd name="connsiteY8" fmla="*/ 1555750 h 3166608"/>
              <a:gd name="connsiteX9" fmla="*/ 5410200 w 5410200"/>
              <a:gd name="connsiteY9" fmla="*/ 2222500 h 3166608"/>
              <a:gd name="connsiteX10" fmla="*/ 5410200 w 5410200"/>
              <a:gd name="connsiteY10" fmla="*/ 2222491 h 3166608"/>
              <a:gd name="connsiteX11" fmla="*/ 4965691 w 5410200"/>
              <a:gd name="connsiteY11" fmla="*/ 2667000 h 3166608"/>
              <a:gd name="connsiteX12" fmla="*/ 2919268 w 5410200"/>
              <a:gd name="connsiteY12" fmla="*/ 2667000 h 3166608"/>
              <a:gd name="connsiteX13" fmla="*/ 2667902 w 5410200"/>
              <a:gd name="connsiteY13" fmla="*/ 3166608 h 3166608"/>
              <a:gd name="connsiteX14" fmla="*/ 2074718 w 5410200"/>
              <a:gd name="connsiteY14" fmla="*/ 2667000 h 3166608"/>
              <a:gd name="connsiteX15" fmla="*/ 444509 w 5410200"/>
              <a:gd name="connsiteY15" fmla="*/ 2667000 h 3166608"/>
              <a:gd name="connsiteX16" fmla="*/ 0 w 5410200"/>
              <a:gd name="connsiteY16" fmla="*/ 2222491 h 3166608"/>
              <a:gd name="connsiteX17" fmla="*/ 0 w 5410200"/>
              <a:gd name="connsiteY17" fmla="*/ 2222500 h 3166608"/>
              <a:gd name="connsiteX18" fmla="*/ 0 w 5410200"/>
              <a:gd name="connsiteY18" fmla="*/ 1555750 h 3166608"/>
              <a:gd name="connsiteX19" fmla="*/ 0 w 5410200"/>
              <a:gd name="connsiteY19" fmla="*/ 1555750 h 3166608"/>
              <a:gd name="connsiteX20" fmla="*/ 0 w 5410200"/>
              <a:gd name="connsiteY20" fmla="*/ 444509 h 3166608"/>
              <a:gd name="connsiteX0" fmla="*/ 0 w 5410200"/>
              <a:gd name="connsiteY0" fmla="*/ 444509 h 3166608"/>
              <a:gd name="connsiteX1" fmla="*/ 444509 w 5410200"/>
              <a:gd name="connsiteY1" fmla="*/ 0 h 3166608"/>
              <a:gd name="connsiteX2" fmla="*/ 901700 w 5410200"/>
              <a:gd name="connsiteY2" fmla="*/ 0 h 3166608"/>
              <a:gd name="connsiteX3" fmla="*/ 901700 w 5410200"/>
              <a:gd name="connsiteY3" fmla="*/ 0 h 3166608"/>
              <a:gd name="connsiteX4" fmla="*/ 2254250 w 5410200"/>
              <a:gd name="connsiteY4" fmla="*/ 0 h 3166608"/>
              <a:gd name="connsiteX5" fmla="*/ 4965691 w 5410200"/>
              <a:gd name="connsiteY5" fmla="*/ 0 h 3166608"/>
              <a:gd name="connsiteX6" fmla="*/ 5410200 w 5410200"/>
              <a:gd name="connsiteY6" fmla="*/ 444509 h 3166608"/>
              <a:gd name="connsiteX7" fmla="*/ 5410200 w 5410200"/>
              <a:gd name="connsiteY7" fmla="*/ 1555750 h 3166608"/>
              <a:gd name="connsiteX8" fmla="*/ 5410200 w 5410200"/>
              <a:gd name="connsiteY8" fmla="*/ 1555750 h 3166608"/>
              <a:gd name="connsiteX9" fmla="*/ 5410200 w 5410200"/>
              <a:gd name="connsiteY9" fmla="*/ 2222500 h 3166608"/>
              <a:gd name="connsiteX10" fmla="*/ 5410200 w 5410200"/>
              <a:gd name="connsiteY10" fmla="*/ 2222491 h 3166608"/>
              <a:gd name="connsiteX11" fmla="*/ 4965691 w 5410200"/>
              <a:gd name="connsiteY11" fmla="*/ 2667000 h 3166608"/>
              <a:gd name="connsiteX12" fmla="*/ 2919268 w 5410200"/>
              <a:gd name="connsiteY12" fmla="*/ 2667000 h 3166608"/>
              <a:gd name="connsiteX13" fmla="*/ 2667902 w 5410200"/>
              <a:gd name="connsiteY13" fmla="*/ 3166608 h 3166608"/>
              <a:gd name="connsiteX14" fmla="*/ 2351809 w 5410200"/>
              <a:gd name="connsiteY14" fmla="*/ 2657764 h 3166608"/>
              <a:gd name="connsiteX15" fmla="*/ 444509 w 5410200"/>
              <a:gd name="connsiteY15" fmla="*/ 2667000 h 3166608"/>
              <a:gd name="connsiteX16" fmla="*/ 0 w 5410200"/>
              <a:gd name="connsiteY16" fmla="*/ 2222491 h 3166608"/>
              <a:gd name="connsiteX17" fmla="*/ 0 w 5410200"/>
              <a:gd name="connsiteY17" fmla="*/ 2222500 h 3166608"/>
              <a:gd name="connsiteX18" fmla="*/ 0 w 5410200"/>
              <a:gd name="connsiteY18" fmla="*/ 1555750 h 3166608"/>
              <a:gd name="connsiteX19" fmla="*/ 0 w 5410200"/>
              <a:gd name="connsiteY19" fmla="*/ 1555750 h 3166608"/>
              <a:gd name="connsiteX20" fmla="*/ 0 w 5410200"/>
              <a:gd name="connsiteY20" fmla="*/ 444509 h 316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10200" h="3166608">
                <a:moveTo>
                  <a:pt x="0" y="444509"/>
                </a:moveTo>
                <a:cubicBezTo>
                  <a:pt x="0" y="199013"/>
                  <a:pt x="199013" y="0"/>
                  <a:pt x="444509" y="0"/>
                </a:cubicBezTo>
                <a:lnTo>
                  <a:pt x="901700" y="0"/>
                </a:lnTo>
                <a:lnTo>
                  <a:pt x="901700" y="0"/>
                </a:lnTo>
                <a:lnTo>
                  <a:pt x="2254250" y="0"/>
                </a:lnTo>
                <a:lnTo>
                  <a:pt x="4965691" y="0"/>
                </a:lnTo>
                <a:cubicBezTo>
                  <a:pt x="5211187" y="0"/>
                  <a:pt x="5410200" y="199013"/>
                  <a:pt x="5410200" y="444509"/>
                </a:cubicBezTo>
                <a:lnTo>
                  <a:pt x="5410200" y="1555750"/>
                </a:lnTo>
                <a:lnTo>
                  <a:pt x="5410200" y="1555750"/>
                </a:lnTo>
                <a:lnTo>
                  <a:pt x="5410200" y="2222500"/>
                </a:lnTo>
                <a:lnTo>
                  <a:pt x="5410200" y="2222491"/>
                </a:lnTo>
                <a:cubicBezTo>
                  <a:pt x="5410200" y="2467987"/>
                  <a:pt x="5211187" y="2667000"/>
                  <a:pt x="4965691" y="2667000"/>
                </a:cubicBezTo>
                <a:lnTo>
                  <a:pt x="2919268" y="2667000"/>
                </a:lnTo>
                <a:lnTo>
                  <a:pt x="2667902" y="3166608"/>
                </a:lnTo>
                <a:lnTo>
                  <a:pt x="2351809" y="2657764"/>
                </a:lnTo>
                <a:lnTo>
                  <a:pt x="444509" y="2667000"/>
                </a:lnTo>
                <a:cubicBezTo>
                  <a:pt x="199013" y="2667000"/>
                  <a:pt x="0" y="2467987"/>
                  <a:pt x="0" y="2222491"/>
                </a:cubicBezTo>
                <a:lnTo>
                  <a:pt x="0" y="2222500"/>
                </a:lnTo>
                <a:lnTo>
                  <a:pt x="0" y="1555750"/>
                </a:lnTo>
                <a:lnTo>
                  <a:pt x="0" y="1555750"/>
                </a:lnTo>
                <a:lnTo>
                  <a:pt x="0" y="444509"/>
                </a:lnTo>
                <a:close/>
              </a:path>
            </a:pathLst>
          </a:custGeom>
          <a:solidFill>
            <a:srgbClr val="0072BC"/>
          </a:solidFill>
          <a:ln w="285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32" name="Title 7"/>
          <p:cNvSpPr txBox="1">
            <a:spLocks/>
          </p:cNvSpPr>
          <p:nvPr/>
        </p:nvSpPr>
        <p:spPr bwMode="auto">
          <a:xfrm rot="19806540">
            <a:off x="6734115" y="712547"/>
            <a:ext cx="1678202" cy="455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ru-RU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Без обеспечения</a:t>
            </a:r>
            <a:endParaRPr lang="en-US" b="1" kern="0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95736" y="5950074"/>
            <a:ext cx="2329805" cy="415498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12,0%-12,5%</a:t>
            </a:r>
          </a:p>
          <a:p>
            <a:r>
              <a:rPr lang="ru-RU" sz="9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в зависимости от рейтинга Заемщика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Кредитная поддержка </a:t>
            </a:r>
            <a:r>
              <a:rPr lang="ru-RU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самозанятых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712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323528" y="1594098"/>
            <a:ext cx="8496944" cy="4572000"/>
            <a:chOff x="323528" y="1512332"/>
            <a:chExt cx="8496944" cy="4572000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504"/>
            <a:stretch/>
          </p:blipFill>
          <p:spPr>
            <a:xfrm>
              <a:off x="1734220" y="1512332"/>
              <a:ext cx="7086252" cy="4572000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323528" y="1512332"/>
              <a:ext cx="5256584" cy="45720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FFFFF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4" name="Прямая соединительная линия 3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Кредитная поддержка </a:t>
            </a:r>
            <a:r>
              <a:rPr lang="ru-RU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самозанятых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323528" y="908731"/>
            <a:ext cx="6120680" cy="432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5" rIns="91410" bIns="4570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latinLnBrk="0" hangingPunct="1">
              <a:lnSpc>
                <a:spcPts val="3000"/>
              </a:lnSpc>
              <a:spcBef>
                <a:spcPct val="0"/>
              </a:spcBef>
              <a:buClrTx/>
              <a:buSzPct val="80000"/>
              <a:buFont typeface="Arial" pitchFamily="34" charset="0"/>
              <a:buNone/>
              <a:defRPr sz="2800" kern="1200">
                <a:solidFill>
                  <a:srgbClr val="0070C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marL="742698" indent="-285654" algn="l" defTabSz="914091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Char char="►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613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―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657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&gt;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704" indent="-228522" algn="l" defTabSz="914091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748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95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39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86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Поддержкой уже воспользовались: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735696"/>
            <a:ext cx="254611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сумму</a:t>
            </a:r>
          </a:p>
          <a:p>
            <a:r>
              <a:rPr lang="ru-RU" sz="23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свыше </a:t>
            </a:r>
            <a:r>
              <a:rPr lang="en-US" sz="2300" dirty="0">
                <a:solidFill>
                  <a:srgbClr val="ED1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450 </a:t>
            </a:r>
            <a:r>
              <a:rPr lang="ru-RU" sz="2300" dirty="0">
                <a:solidFill>
                  <a:srgbClr val="ED1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</a:p>
          <a:p>
            <a:r>
              <a:rPr lang="ru-RU" sz="23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6822" y="1711360"/>
            <a:ext cx="2452338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2201768"/>
            <a:ext cx="2646878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dirty="0">
                <a:solidFill>
                  <a:srgbClr val="ED1B34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5</a:t>
            </a:r>
            <a:r>
              <a:rPr lang="ru-RU" sz="11500" dirty="0">
                <a:solidFill>
                  <a:srgbClr val="ED1B34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00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2887" y="3799592"/>
            <a:ext cx="240020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САМОЗАНЯТЫХ</a:t>
            </a:r>
          </a:p>
        </p:txBody>
      </p:sp>
    </p:spTree>
    <p:extLst>
      <p:ext uri="{BB962C8B-B14F-4D97-AF65-F5344CB8AC3E}">
        <p14:creationId xmlns:p14="http://schemas.microsoft.com/office/powerpoint/2010/main" val="1549219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58325" y="992517"/>
            <a:ext cx="1521387" cy="261521"/>
          </a:xfrm>
          <a:prstGeom prst="rect">
            <a:avLst/>
          </a:prstGeom>
          <a:noFill/>
        </p:spPr>
        <p:txBody>
          <a:bodyPr wrap="non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СУММА ГАРАНТИИ</a:t>
            </a: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74891" y="992517"/>
            <a:ext cx="1813133" cy="261521"/>
          </a:xfrm>
          <a:prstGeom prst="rect">
            <a:avLst/>
          </a:prstGeom>
          <a:noFill/>
        </p:spPr>
        <p:txBody>
          <a:bodyPr wrap="non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СРОК РАССМОТРЕНИЯ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12640" y="992517"/>
            <a:ext cx="1909313" cy="261521"/>
          </a:xfrm>
          <a:prstGeom prst="rect">
            <a:avLst/>
          </a:prstGeom>
          <a:noFill/>
        </p:spPr>
        <p:txBody>
          <a:bodyPr wrap="non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СТОИМОСТЬ ГАРАНТИИ</a:t>
            </a: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6254" y="1845618"/>
            <a:ext cx="1811520" cy="276910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en-US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000 млн рублей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83344" y="1845618"/>
            <a:ext cx="3152752" cy="1015574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marL="171275" indent="-171275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гарантия до 10 млн руб. –  до 24 часов</a:t>
            </a:r>
          </a:p>
          <a:p>
            <a:pPr marL="171275" indent="-171275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гарантия до 100 млн руб. –  до 2 рабочих дней</a:t>
            </a:r>
          </a:p>
          <a:p>
            <a:pPr marL="171275" indent="-171275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гарантия от 1000 млн руб. –  до 5 рабочих дней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64568" y="1845618"/>
            <a:ext cx="3155904" cy="1569572"/>
          </a:xfrm>
          <a:prstGeom prst="rect">
            <a:avLst/>
          </a:prstGeom>
        </p:spPr>
        <p:txBody>
          <a:bodyPr wrap="square" lIns="91349" tIns="45676" rIns="91349" bIns="45676">
            <a:spAutoFit/>
          </a:bodyPr>
          <a:lstStyle/>
          <a:p>
            <a:pPr marL="171275" indent="-171275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en-US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рублей –  4 % годовых, но не менее 999 рублей;</a:t>
            </a:r>
          </a:p>
          <a:p>
            <a:pPr marL="171275" indent="-171275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 5 млн рублей включительно для самозанятых – 2% годовых;</a:t>
            </a:r>
          </a:p>
          <a:p>
            <a:pPr marL="171275" indent="-171275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en-US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руб. до 50 млн рублей – 3 % годовых;</a:t>
            </a:r>
          </a:p>
          <a:p>
            <a:pPr marL="171275" indent="-171275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50 млн руб. до 1 000 млн рублей – от 2 % до </a:t>
            </a:r>
            <a:r>
              <a:rPr lang="en-US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3% 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годовых.</a:t>
            </a: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257" y="5168321"/>
            <a:ext cx="567347" cy="567478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747" y="3675059"/>
            <a:ext cx="567347" cy="567478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964" y="3645818"/>
            <a:ext cx="543262" cy="543388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286" y="3671122"/>
            <a:ext cx="567347" cy="567478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746" y="5144819"/>
            <a:ext cx="567347" cy="567478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252" y="5160365"/>
            <a:ext cx="567347" cy="567478"/>
          </a:xfrm>
          <a:prstGeom prst="rect">
            <a:avLst/>
          </a:prstGeom>
        </p:spPr>
      </p:pic>
      <p:cxnSp>
        <p:nvCxnSpPr>
          <p:cNvPr id="67" name="Прямая соединительная линия 66"/>
          <p:cNvCxnSpPr/>
          <p:nvPr/>
        </p:nvCxnSpPr>
        <p:spPr>
          <a:xfrm>
            <a:off x="3211877" y="3952429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68" name="Прямая соединительная линия 67"/>
          <p:cNvCxnSpPr/>
          <p:nvPr/>
        </p:nvCxnSpPr>
        <p:spPr>
          <a:xfrm>
            <a:off x="4740051" y="3952428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69" name="Прямая соединительная линия 68"/>
          <p:cNvCxnSpPr/>
          <p:nvPr/>
        </p:nvCxnSpPr>
        <p:spPr>
          <a:xfrm>
            <a:off x="6100234" y="3952429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0" name="Прямая соединительная линия 69"/>
          <p:cNvCxnSpPr/>
          <p:nvPr/>
        </p:nvCxnSpPr>
        <p:spPr>
          <a:xfrm>
            <a:off x="7628408" y="3952428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1" name="Прямая соединительная линия 70"/>
          <p:cNvCxnSpPr/>
          <p:nvPr/>
        </p:nvCxnSpPr>
        <p:spPr>
          <a:xfrm>
            <a:off x="366433" y="3958799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2" name="Прямая соединительная линия 71"/>
          <p:cNvCxnSpPr/>
          <p:nvPr/>
        </p:nvCxnSpPr>
        <p:spPr>
          <a:xfrm>
            <a:off x="1894607" y="3958798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3" name="Прямая соединительная линия 72"/>
          <p:cNvCxnSpPr/>
          <p:nvPr/>
        </p:nvCxnSpPr>
        <p:spPr>
          <a:xfrm>
            <a:off x="3195973" y="5432497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4" name="Прямая соединительная линия 73"/>
          <p:cNvCxnSpPr/>
          <p:nvPr/>
        </p:nvCxnSpPr>
        <p:spPr>
          <a:xfrm>
            <a:off x="4724147" y="5432496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5" name="Прямая соединительная линия 74"/>
          <p:cNvCxnSpPr/>
          <p:nvPr/>
        </p:nvCxnSpPr>
        <p:spPr>
          <a:xfrm>
            <a:off x="6084330" y="5432497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6" name="Прямая соединительная линия 75"/>
          <p:cNvCxnSpPr/>
          <p:nvPr/>
        </p:nvCxnSpPr>
        <p:spPr>
          <a:xfrm>
            <a:off x="7612504" y="5432496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7" name="Прямая соединительная линия 76"/>
          <p:cNvCxnSpPr/>
          <p:nvPr/>
        </p:nvCxnSpPr>
        <p:spPr>
          <a:xfrm>
            <a:off x="323528" y="5432498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8" name="Прямая соединительная линия 77"/>
          <p:cNvCxnSpPr/>
          <p:nvPr/>
        </p:nvCxnSpPr>
        <p:spPr>
          <a:xfrm>
            <a:off x="1851702" y="5432497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sp>
        <p:nvSpPr>
          <p:cNvPr id="79" name="TextBox 78"/>
          <p:cNvSpPr txBox="1"/>
          <p:nvPr/>
        </p:nvSpPr>
        <p:spPr>
          <a:xfrm>
            <a:off x="3193234" y="4284677"/>
            <a:ext cx="2489000" cy="646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Автоматизированная система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выдачи электронных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банковских гарантий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104095" y="4284677"/>
            <a:ext cx="2489000" cy="277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Оформление через интернет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56254" y="4254273"/>
            <a:ext cx="2489000" cy="46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Сокращенные сроки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рассмотрения заявок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167151" y="5727971"/>
            <a:ext cx="2489000" cy="46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Открытие расчетного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счета не требуется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078012" y="5727971"/>
            <a:ext cx="2489000" cy="46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Предварительное решение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2 документам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43409" y="5694314"/>
            <a:ext cx="2489000" cy="46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10 млн рублей – 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обеспечения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589" y="1305610"/>
            <a:ext cx="479012" cy="468000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5310" y="1305610"/>
            <a:ext cx="479700" cy="46800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6229" y="1305610"/>
            <a:ext cx="490828" cy="468000"/>
          </a:xfrm>
          <a:prstGeom prst="rect">
            <a:avLst/>
          </a:prstGeom>
        </p:spPr>
      </p:pic>
      <p:cxnSp>
        <p:nvCxnSpPr>
          <p:cNvPr id="43" name="Прямая соединительная линия 42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Рисунок 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Гарантийная поддержка (гарантии в рамках №44-ФЗ и №223-ФЗ)</a:t>
            </a:r>
          </a:p>
        </p:txBody>
      </p:sp>
    </p:spTree>
    <p:extLst>
      <p:ext uri="{BB962C8B-B14F-4D97-AF65-F5344CB8AC3E}">
        <p14:creationId xmlns:p14="http://schemas.microsoft.com/office/powerpoint/2010/main" val="593308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5"/>
          <p:cNvSpPr txBox="1">
            <a:spLocks/>
          </p:cNvSpPr>
          <p:nvPr/>
        </p:nvSpPr>
        <p:spPr>
          <a:xfrm>
            <a:off x="323528" y="764891"/>
            <a:ext cx="3703091" cy="432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5" rIns="91410" bIns="4570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latinLnBrk="0" hangingPunct="1">
              <a:lnSpc>
                <a:spcPts val="3000"/>
              </a:lnSpc>
              <a:spcBef>
                <a:spcPct val="0"/>
              </a:spcBef>
              <a:buClrTx/>
              <a:buSzPct val="80000"/>
              <a:buFont typeface="Arial" pitchFamily="34" charset="0"/>
              <a:buNone/>
              <a:defRPr sz="2800" kern="1200">
                <a:solidFill>
                  <a:srgbClr val="0070C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marL="742698" indent="-285654" algn="l" defTabSz="914091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Char char="►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613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―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657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&gt;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704" indent="-228522" algn="l" defTabSz="914091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748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95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39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86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Как подать заявку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5749" y="3626370"/>
            <a:ext cx="1975090" cy="1139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kern="0" dirty="0">
                <a:solidFill>
                  <a:srgbClr val="0476BF"/>
                </a:solidFill>
                <a:latin typeface="Arial"/>
              </a:rPr>
              <a:t>Заявка</a:t>
            </a:r>
            <a:endParaRPr lang="en-US" sz="1400" b="1" kern="0" dirty="0">
              <a:solidFill>
                <a:srgbClr val="0476BF"/>
              </a:solidFill>
              <a:latin typeface="Arial"/>
            </a:endParaRPr>
          </a:p>
          <a:p>
            <a:pPr algn="ctr">
              <a:spcBef>
                <a:spcPct val="20000"/>
              </a:spcBef>
              <a:defRPr/>
            </a:pPr>
            <a:r>
              <a:rPr lang="ru-RU" sz="1000" kern="0" dirty="0">
                <a:solidFill>
                  <a:srgbClr val="4D4D4D"/>
                </a:solidFill>
              </a:rPr>
              <a:t>Заполнение полей с параметрами кредита (цель, сумма, срок, продукт, источник погашения, валюта)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1000" kern="0" dirty="0">
                <a:solidFill>
                  <a:srgbClr val="1F497D">
                    <a:lumMod val="60000"/>
                    <a:lumOff val="40000"/>
                  </a:srgbClr>
                </a:solidFill>
              </a:rPr>
              <a:t>10-15 минут</a:t>
            </a:r>
            <a:endParaRPr lang="en-US" sz="1000" kern="0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69526" y="3626370"/>
            <a:ext cx="2016246" cy="1139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kern="0" dirty="0">
                <a:solidFill>
                  <a:srgbClr val="0E5A8B"/>
                </a:solidFill>
              </a:rPr>
              <a:t>Анкета</a:t>
            </a:r>
            <a:endParaRPr lang="en-US" sz="1400" b="1" kern="0" dirty="0">
              <a:solidFill>
                <a:srgbClr val="0E5A8B"/>
              </a:solidFill>
            </a:endParaRPr>
          </a:p>
          <a:p>
            <a:pPr algn="ctr">
              <a:spcBef>
                <a:spcPct val="20000"/>
              </a:spcBef>
              <a:defRPr/>
            </a:pPr>
            <a:r>
              <a:rPr lang="ru-RU" sz="1000" kern="0" dirty="0">
                <a:solidFill>
                  <a:srgbClr val="4D4D4D"/>
                </a:solidFill>
              </a:rPr>
              <a:t>Заполнение карточки, часть информации заполнена автоматически из внешних источников 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1000" kern="0" dirty="0">
                <a:solidFill>
                  <a:srgbClr val="1F497D">
                    <a:lumMod val="60000"/>
                    <a:lumOff val="40000"/>
                  </a:srgbClr>
                </a:solidFill>
              </a:rPr>
              <a:t>30-45 минут</a:t>
            </a:r>
            <a:endParaRPr lang="en-US" sz="1000" kern="0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14459" y="3626370"/>
            <a:ext cx="1999792" cy="1693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kern="0" dirty="0">
                <a:solidFill>
                  <a:srgbClr val="32ACFA"/>
                </a:solidFill>
              </a:rPr>
              <a:t>Документы</a:t>
            </a:r>
            <a:endParaRPr lang="en-US" sz="1400" b="1" kern="0" dirty="0">
              <a:solidFill>
                <a:srgbClr val="32ACFA"/>
              </a:solidFill>
            </a:endParaRPr>
          </a:p>
          <a:p>
            <a:pPr algn="ctr">
              <a:spcBef>
                <a:spcPct val="20000"/>
              </a:spcBef>
              <a:defRPr/>
            </a:pPr>
            <a:r>
              <a:rPr lang="ru-RU" sz="1000" kern="0" dirty="0">
                <a:solidFill>
                  <a:srgbClr val="4D4D4D"/>
                </a:solidFill>
              </a:rPr>
              <a:t>Добавление документов к заявке, система автоматически формирует пакет документов, которые необходимо приложить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1000" kern="0" dirty="0">
                <a:solidFill>
                  <a:srgbClr val="1F497D">
                    <a:lumMod val="60000"/>
                    <a:lumOff val="40000"/>
                  </a:srgbClr>
                </a:solidFill>
              </a:rPr>
              <a:t>30 минут </a:t>
            </a:r>
          </a:p>
          <a:p>
            <a:pPr algn="ctr">
              <a:spcBef>
                <a:spcPct val="20000"/>
              </a:spcBef>
              <a:defRPr/>
            </a:pPr>
            <a:endParaRPr lang="ru-RU" sz="1000" kern="0" dirty="0">
              <a:solidFill>
                <a:sysClr val="window" lastClr="FFFFFF">
                  <a:lumMod val="50000"/>
                </a:sysClr>
              </a:solidFill>
            </a:endParaRPr>
          </a:p>
          <a:p>
            <a:pPr algn="ctr">
              <a:spcBef>
                <a:spcPct val="20000"/>
              </a:spcBef>
              <a:defRPr/>
            </a:pPr>
            <a:endParaRPr lang="ru-RU" sz="1000" kern="0" dirty="0">
              <a:solidFill>
                <a:sysClr val="window" lastClr="FFFFFF">
                  <a:lumMod val="50000"/>
                </a:sysClr>
              </a:solidFill>
            </a:endParaRPr>
          </a:p>
          <a:p>
            <a:pPr algn="ctr">
              <a:spcBef>
                <a:spcPct val="20000"/>
              </a:spcBef>
              <a:defRPr/>
            </a:pPr>
            <a:endParaRPr lang="en-US" sz="1000" kern="0" dirty="0">
              <a:solidFill>
                <a:sysClr val="window" lastClr="FFFFFF">
                  <a:lumMod val="50000"/>
                </a:sys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42949" y="3626360"/>
            <a:ext cx="1917483" cy="52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kern="0" dirty="0">
                <a:solidFill>
                  <a:srgbClr val="4D4D4D"/>
                </a:solidFill>
              </a:rPr>
              <a:t>Отправка на рассмотрение</a:t>
            </a:r>
            <a:endParaRPr lang="en-US" sz="1000" kern="0" dirty="0">
              <a:solidFill>
                <a:srgbClr val="4D4D4D"/>
              </a:solidFill>
            </a:endParaRPr>
          </a:p>
        </p:txBody>
      </p:sp>
      <p:sp>
        <p:nvSpPr>
          <p:cNvPr id="14" name="Freeform 52"/>
          <p:cNvSpPr>
            <a:spLocks noEditPoints="1"/>
          </p:cNvSpPr>
          <p:nvPr/>
        </p:nvSpPr>
        <p:spPr bwMode="auto">
          <a:xfrm>
            <a:off x="7172412" y="2061642"/>
            <a:ext cx="463193" cy="498446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4572" y="4796438"/>
            <a:ext cx="7845860" cy="7388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en-US" dirty="0"/>
              <a:t> </a:t>
            </a:r>
            <a:r>
              <a:rPr lang="ru-RU" dirty="0"/>
              <a:t>УКЭП  клиента на этапе заведения заявки не потребуется, при регистрации в системе необходимо выбрать систему налогообложения НПД</a:t>
            </a:r>
          </a:p>
          <a:p>
            <a:pPr algn="ctr"/>
            <a:r>
              <a:rPr lang="ru-RU" dirty="0"/>
              <a:t> (УКЭП будет необходим на этапе заключения кредитного договора)</a:t>
            </a:r>
            <a:endParaRPr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6901940" y="2305303"/>
            <a:ext cx="1209747" cy="1210027"/>
            <a:chOff x="6804258" y="2337810"/>
            <a:chExt cx="1209747" cy="1210027"/>
          </a:xfrm>
        </p:grpSpPr>
        <p:sp>
          <p:nvSpPr>
            <p:cNvPr id="16" name="Sev04"/>
            <p:cNvSpPr/>
            <p:nvPr/>
          </p:nvSpPr>
          <p:spPr>
            <a:xfrm>
              <a:off x="6804258" y="2337810"/>
              <a:ext cx="1209747" cy="1210027"/>
            </a:xfrm>
            <a:prstGeom prst="ellipse">
              <a:avLst/>
            </a:prstGeom>
            <a:solidFill>
              <a:srgbClr val="A1A1A1"/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4000" kern="0" dirty="0">
                <a:solidFill>
                  <a:srgbClr val="A1A1A1">
                    <a:lumMod val="50000"/>
                  </a:srgbClr>
                </a:solidFill>
                <a:latin typeface="FontAwesome" pitchFamily="2" charset="0"/>
              </a:endParaRPr>
            </a:p>
          </p:txBody>
        </p:sp>
        <p:sp>
          <p:nvSpPr>
            <p:cNvPr id="17" name="Freeform 52"/>
            <p:cNvSpPr>
              <a:spLocks noEditPoints="1"/>
            </p:cNvSpPr>
            <p:nvPr/>
          </p:nvSpPr>
          <p:spPr bwMode="auto">
            <a:xfrm>
              <a:off x="7177535" y="2693591"/>
              <a:ext cx="463193" cy="498446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48423" y="2305303"/>
            <a:ext cx="1209747" cy="1210027"/>
            <a:chOff x="750741" y="2383318"/>
            <a:chExt cx="1209747" cy="1210027"/>
          </a:xfrm>
        </p:grpSpPr>
        <p:sp>
          <p:nvSpPr>
            <p:cNvPr id="8" name="Sev01"/>
            <p:cNvSpPr/>
            <p:nvPr/>
          </p:nvSpPr>
          <p:spPr>
            <a:xfrm>
              <a:off x="750741" y="2383318"/>
              <a:ext cx="1209747" cy="1210027"/>
            </a:xfrm>
            <a:prstGeom prst="ellipse">
              <a:avLst/>
            </a:prstGeom>
            <a:solidFill>
              <a:srgbClr val="0476BF"/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4000" kern="0" dirty="0">
                <a:solidFill>
                  <a:srgbClr val="0476BF">
                    <a:lumMod val="50000"/>
                  </a:srgbClr>
                </a:solidFill>
                <a:latin typeface="FontAwesome" pitchFamily="2" charset="0"/>
              </a:endParaRPr>
            </a:p>
          </p:txBody>
        </p:sp>
        <p:sp>
          <p:nvSpPr>
            <p:cNvPr id="19" name="Freeform 42"/>
            <p:cNvSpPr>
              <a:spLocks noEditPoints="1"/>
            </p:cNvSpPr>
            <p:nvPr/>
          </p:nvSpPr>
          <p:spPr bwMode="auto">
            <a:xfrm>
              <a:off x="1103252" y="2777629"/>
              <a:ext cx="504720" cy="434544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4909496" y="2305303"/>
            <a:ext cx="1209747" cy="1210027"/>
            <a:chOff x="4811814" y="2383318"/>
            <a:chExt cx="1209747" cy="1210027"/>
          </a:xfrm>
        </p:grpSpPr>
        <p:sp>
          <p:nvSpPr>
            <p:cNvPr id="12" name="Sev03"/>
            <p:cNvSpPr/>
            <p:nvPr/>
          </p:nvSpPr>
          <p:spPr>
            <a:xfrm>
              <a:off x="4811814" y="2383318"/>
              <a:ext cx="1209747" cy="1210027"/>
            </a:xfrm>
            <a:prstGeom prst="ellipse">
              <a:avLst/>
            </a:prstGeom>
            <a:solidFill>
              <a:srgbClr val="32ACFA"/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4000" kern="0" dirty="0">
                <a:solidFill>
                  <a:srgbClr val="32ACFA">
                    <a:lumMod val="50000"/>
                  </a:srgbClr>
                </a:solidFill>
                <a:latin typeface="FontAwesome" pitchFamily="2" charset="0"/>
              </a:endParaRPr>
            </a:p>
          </p:txBody>
        </p:sp>
        <p:sp>
          <p:nvSpPr>
            <p:cNvPr id="20" name="Freeform 178"/>
            <p:cNvSpPr>
              <a:spLocks noEditPoints="1"/>
            </p:cNvSpPr>
            <p:nvPr/>
          </p:nvSpPr>
          <p:spPr bwMode="auto">
            <a:xfrm>
              <a:off x="5164313" y="2804787"/>
              <a:ext cx="504720" cy="380226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2872778" y="2305303"/>
            <a:ext cx="1209747" cy="1210027"/>
            <a:chOff x="2775096" y="2383318"/>
            <a:chExt cx="1209747" cy="1210027"/>
          </a:xfrm>
        </p:grpSpPr>
        <p:sp>
          <p:nvSpPr>
            <p:cNvPr id="10" name="Sev02"/>
            <p:cNvSpPr/>
            <p:nvPr/>
          </p:nvSpPr>
          <p:spPr>
            <a:xfrm>
              <a:off x="2775096" y="2383318"/>
              <a:ext cx="1209747" cy="1210027"/>
            </a:xfrm>
            <a:prstGeom prst="ellipse">
              <a:avLst/>
            </a:prstGeom>
            <a:solidFill>
              <a:srgbClr val="0E5A8B"/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6000" kern="0" dirty="0">
                <a:solidFill>
                  <a:srgbClr val="0E5A8B">
                    <a:lumMod val="50000"/>
                  </a:srgbClr>
                </a:solidFill>
                <a:latin typeface="FontAwesome" pitchFamily="2" charset="0"/>
              </a:endParaRPr>
            </a:p>
          </p:txBody>
        </p:sp>
        <p:sp>
          <p:nvSpPr>
            <p:cNvPr id="21" name="Freeform 86"/>
            <p:cNvSpPr>
              <a:spLocks noEditPoints="1"/>
            </p:cNvSpPr>
            <p:nvPr/>
          </p:nvSpPr>
          <p:spPr bwMode="auto">
            <a:xfrm>
              <a:off x="3207146" y="2704057"/>
              <a:ext cx="345642" cy="58168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57436" y="5767149"/>
            <a:ext cx="81750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Консультации и техническая поддержка:  </a:t>
            </a:r>
          </a:p>
          <a:p>
            <a:r>
              <a:rPr lang="ru-RU" sz="16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тел. </a:t>
            </a:r>
            <a:r>
              <a:rPr lang="ru-RU" sz="1600" b="1" dirty="0">
                <a:solidFill>
                  <a:srgbClr val="ED1B34"/>
                </a:solidFill>
                <a:latin typeface="Arial" pitchFamily="34" charset="0"/>
                <a:cs typeface="Arial" pitchFamily="34" charset="0"/>
              </a:rPr>
              <a:t>8 800 30 20 100, </a:t>
            </a:r>
          </a:p>
          <a:p>
            <a:r>
              <a:rPr lang="ru-RU" sz="16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электронный адрес: </a:t>
            </a:r>
            <a:r>
              <a:rPr lang="en-US" sz="1600" b="1" dirty="0">
                <a:solidFill>
                  <a:srgbClr val="ED1B34"/>
                </a:solidFill>
                <a:latin typeface="Arial" pitchFamily="34" charset="0"/>
                <a:cs typeface="Arial" pitchFamily="34" charset="0"/>
              </a:rPr>
              <a:t>msbsupport@mspbank.ru</a:t>
            </a:r>
            <a:endParaRPr lang="ru-RU" sz="1600" b="1" dirty="0">
              <a:solidFill>
                <a:srgbClr val="ED1B3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14176" y="1341078"/>
            <a:ext cx="8434288" cy="73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Для получения кредита в МСП Банке требуется минимальный пакет документов. </a:t>
            </a:r>
          </a:p>
          <a:p>
            <a:pPr algn="just"/>
            <a:r>
              <a:rPr lang="ru-RU" sz="14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В онлайн-формате заполняется заявка и анкета через систему дистанционного кредитования банка (smbfin.ru), прикладывается справка о регистрации и доходе из сервиса «Мой налог». 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Портал АИС НГС –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smbfin.ru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378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5"/>
          <p:cNvSpPr txBox="1">
            <a:spLocks/>
          </p:cNvSpPr>
          <p:nvPr/>
        </p:nvSpPr>
        <p:spPr>
          <a:xfrm>
            <a:off x="2924200" y="1493519"/>
            <a:ext cx="4464496" cy="47536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</a:rPr>
              <a:t>Благодарим</a:t>
            </a:r>
          </a:p>
          <a:p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</a:rPr>
              <a:t>за внимание!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ru-RU" sz="1400" dirty="0">
                <a:solidFill>
                  <a:srgbClr val="0072BC"/>
                </a:solidFill>
              </a:rPr>
              <a:t>Акционерное общество «Российский Банк </a:t>
            </a:r>
            <a:br>
              <a:rPr lang="ru-RU" sz="1400" dirty="0">
                <a:solidFill>
                  <a:srgbClr val="0072BC"/>
                </a:solidFill>
              </a:rPr>
            </a:br>
            <a:r>
              <a:rPr lang="ru-RU" sz="1400" dirty="0">
                <a:solidFill>
                  <a:srgbClr val="0072BC"/>
                </a:solidFill>
              </a:rPr>
              <a:t>поддержки малого и среднего </a:t>
            </a:r>
            <a:br>
              <a:rPr lang="ru-RU" sz="1400" dirty="0">
                <a:solidFill>
                  <a:srgbClr val="0072BC"/>
                </a:solidFill>
              </a:rPr>
            </a:br>
            <a:r>
              <a:rPr lang="ru-RU" sz="1400" dirty="0">
                <a:solidFill>
                  <a:srgbClr val="0072BC"/>
                </a:solidFill>
              </a:rPr>
              <a:t>предпринимательства» (АО «МСП Банк»)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115035, Россия, г. Москва, </a:t>
            </a:r>
            <a:b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ул. Садовническая, дом 79 </a:t>
            </a:r>
            <a:b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8 800 30 20 100</a:t>
            </a:r>
            <a:b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info@mspbank.ru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ru-RU" sz="1800" u="sng" dirty="0">
                <a:solidFill>
                  <a:srgbClr val="0072BC"/>
                </a:solidFill>
              </a:rPr>
              <a:t>mspbank.ru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endParaRPr lang="ru-RU" sz="14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133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6511</TotalTime>
  <Words>1285</Words>
  <Application>Microsoft Office PowerPoint</Application>
  <PresentationFormat>Произвольный</PresentationFormat>
  <Paragraphs>173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10</vt:i4>
      </vt:variant>
    </vt:vector>
  </HeadingPairs>
  <TitlesOfParts>
    <vt:vector size="25" baseType="lpstr">
      <vt:lpstr>Arial Unicode MS</vt:lpstr>
      <vt:lpstr>Arial</vt:lpstr>
      <vt:lpstr>Arial Narrow</vt:lpstr>
      <vt:lpstr>Calibri</vt:lpstr>
      <vt:lpstr>FontAwesome</vt:lpstr>
      <vt:lpstr>Open Sans</vt:lpstr>
      <vt:lpstr>Segoe UI Symbol</vt:lpstr>
      <vt:lpstr>Times New Roman</vt:lpstr>
      <vt:lpstr>Wingdings</vt:lpstr>
      <vt:lpstr>Тема Office</vt:lpstr>
      <vt:lpstr>1_Специальное оформление</vt:lpstr>
      <vt:lpstr>Специальное оформление</vt:lpstr>
      <vt:lpstr>3_Специальное оформление</vt:lpstr>
      <vt:lpstr>2_Специальное оформление</vt:lpstr>
      <vt:lpstr>4_Специальное оформление</vt:lpstr>
      <vt:lpstr>Кредиты на развитие бизнеса для самозанятых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Базилюк Тарас Александрович</dc:creator>
  <cp:keywords>МСП;продукты</cp:keywords>
  <cp:lastModifiedBy>Хасанова Лилия Азаматовна</cp:lastModifiedBy>
  <cp:revision>136</cp:revision>
  <cp:lastPrinted>2019-12-19T14:20:38Z</cp:lastPrinted>
  <dcterms:created xsi:type="dcterms:W3CDTF">2019-11-28T08:47:10Z</dcterms:created>
  <dcterms:modified xsi:type="dcterms:W3CDTF">2021-10-29T12:17:40Z</dcterms:modified>
</cp:coreProperties>
</file>